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80"/>
  </p:notesMasterIdLst>
  <p:handoutMasterIdLst>
    <p:handoutMasterId r:id="rId81"/>
  </p:handoutMasterIdLst>
  <p:sldIdLst>
    <p:sldId id="500" r:id="rId2"/>
    <p:sldId id="555" r:id="rId3"/>
    <p:sldId id="498" r:id="rId4"/>
    <p:sldId id="592" r:id="rId5"/>
    <p:sldId id="499" r:id="rId6"/>
    <p:sldId id="501" r:id="rId7"/>
    <p:sldId id="502" r:id="rId8"/>
    <p:sldId id="503" r:id="rId9"/>
    <p:sldId id="505" r:id="rId10"/>
    <p:sldId id="506" r:id="rId11"/>
    <p:sldId id="507" r:id="rId12"/>
    <p:sldId id="580" r:id="rId13"/>
    <p:sldId id="556" r:id="rId14"/>
    <p:sldId id="508" r:id="rId15"/>
    <p:sldId id="557" r:id="rId16"/>
    <p:sldId id="509" r:id="rId17"/>
    <p:sldId id="559" r:id="rId18"/>
    <p:sldId id="558" r:id="rId19"/>
    <p:sldId id="510" r:id="rId20"/>
    <p:sldId id="511" r:id="rId21"/>
    <p:sldId id="562" r:id="rId22"/>
    <p:sldId id="560" r:id="rId23"/>
    <p:sldId id="561" r:id="rId24"/>
    <p:sldId id="513" r:id="rId25"/>
    <p:sldId id="585" r:id="rId26"/>
    <p:sldId id="581" r:id="rId27"/>
    <p:sldId id="582" r:id="rId28"/>
    <p:sldId id="583" r:id="rId29"/>
    <p:sldId id="593" r:id="rId30"/>
    <p:sldId id="587" r:id="rId31"/>
    <p:sldId id="588" r:id="rId32"/>
    <p:sldId id="589" r:id="rId33"/>
    <p:sldId id="590" r:id="rId34"/>
    <p:sldId id="565" r:id="rId35"/>
    <p:sldId id="566" r:id="rId36"/>
    <p:sldId id="594" r:id="rId37"/>
    <p:sldId id="567" r:id="rId38"/>
    <p:sldId id="568" r:id="rId39"/>
    <p:sldId id="574" r:id="rId40"/>
    <p:sldId id="569" r:id="rId41"/>
    <p:sldId id="570" r:id="rId42"/>
    <p:sldId id="572" r:id="rId43"/>
    <p:sldId id="571" r:id="rId44"/>
    <p:sldId id="518" r:id="rId45"/>
    <p:sldId id="519" r:id="rId46"/>
    <p:sldId id="575" r:id="rId47"/>
    <p:sldId id="520" r:id="rId48"/>
    <p:sldId id="521" r:id="rId49"/>
    <p:sldId id="522" r:id="rId50"/>
    <p:sldId id="524" r:id="rId51"/>
    <p:sldId id="525" r:id="rId52"/>
    <p:sldId id="576" r:id="rId53"/>
    <p:sldId id="529" r:id="rId54"/>
    <p:sldId id="591" r:id="rId55"/>
    <p:sldId id="530" r:id="rId56"/>
    <p:sldId id="528" r:id="rId57"/>
    <p:sldId id="531" r:id="rId58"/>
    <p:sldId id="577" r:id="rId59"/>
    <p:sldId id="532" r:id="rId60"/>
    <p:sldId id="533" r:id="rId61"/>
    <p:sldId id="578" r:id="rId62"/>
    <p:sldId id="534" r:id="rId63"/>
    <p:sldId id="535" r:id="rId64"/>
    <p:sldId id="536" r:id="rId65"/>
    <p:sldId id="537" r:id="rId66"/>
    <p:sldId id="539" r:id="rId67"/>
    <p:sldId id="540" r:id="rId68"/>
    <p:sldId id="541" r:id="rId69"/>
    <p:sldId id="542" r:id="rId70"/>
    <p:sldId id="543" r:id="rId71"/>
    <p:sldId id="545" r:id="rId72"/>
    <p:sldId id="546" r:id="rId73"/>
    <p:sldId id="547" r:id="rId74"/>
    <p:sldId id="551" r:id="rId75"/>
    <p:sldId id="552" r:id="rId76"/>
    <p:sldId id="553" r:id="rId77"/>
    <p:sldId id="579" r:id="rId78"/>
    <p:sldId id="554" r:id="rId79"/>
  </p:sldIdLst>
  <p:sldSz cx="9144000" cy="6858000" type="screen4x3"/>
  <p:notesSz cx="9874250" cy="679767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66FF33"/>
    <a:srgbClr val="EBEBFF"/>
    <a:srgbClr val="E7E7FF"/>
    <a:srgbClr val="E1E1FF"/>
    <a:srgbClr val="CCCCFF"/>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0166" autoAdjust="0"/>
  </p:normalViewPr>
  <p:slideViewPr>
    <p:cSldViewPr>
      <p:cViewPr varScale="1">
        <p:scale>
          <a:sx n="62" d="100"/>
          <a:sy n="62" d="100"/>
        </p:scale>
        <p:origin x="1232" y="40"/>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40" y="-96"/>
      </p:cViewPr>
      <p:guideLst>
        <p:guide orient="horz" pos="2141"/>
        <p:guide pos="311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02403" name="Rectangle 3"/>
          <p:cNvSpPr>
            <a:spLocks noGrp="1" noChangeArrowheads="1"/>
          </p:cNvSpPr>
          <p:nvPr>
            <p:ph type="dt" sz="quarter" idx="1"/>
          </p:nvPr>
        </p:nvSpPr>
        <p:spPr bwMode="auto">
          <a:xfrm>
            <a:off x="5591175" y="0"/>
            <a:ext cx="42814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D9100C9D-5435-413A-BF52-2B15EB002061}" type="datetime1">
              <a:rPr lang="zh-TW" altLang="en-US"/>
              <a:pPr>
                <a:defRPr/>
              </a:pPr>
              <a:t>2018/3/12</a:t>
            </a:fld>
            <a:endParaRPr lang="en-US" altLang="zh-TW"/>
          </a:p>
        </p:txBody>
      </p:sp>
      <p:sp>
        <p:nvSpPr>
          <p:cNvPr id="102404" name="Rectangle 4"/>
          <p:cNvSpPr>
            <a:spLocks noGrp="1" noChangeArrowheads="1"/>
          </p:cNvSpPr>
          <p:nvPr>
            <p:ph type="ftr" sz="quarter" idx="2"/>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102405" name="Rectangle 5"/>
          <p:cNvSpPr>
            <a:spLocks noGrp="1" noChangeArrowheads="1"/>
          </p:cNvSpPr>
          <p:nvPr>
            <p:ph type="sldNum" sz="quarter" idx="3"/>
          </p:nvPr>
        </p:nvSpPr>
        <p:spPr bwMode="auto">
          <a:xfrm>
            <a:off x="5591175" y="6456363"/>
            <a:ext cx="42814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DE170E82-7C65-4478-A546-7809429790DF}" type="slidenum">
              <a:rPr lang="en-US" altLang="zh-TW"/>
              <a:pPr>
                <a:defRPr/>
              </a:pPr>
              <a:t>‹#›</a:t>
            </a:fld>
            <a:endParaRPr lang="en-US" altLang="zh-TW"/>
          </a:p>
        </p:txBody>
      </p:sp>
    </p:spTree>
    <p:extLst>
      <p:ext uri="{BB962C8B-B14F-4D97-AF65-F5344CB8AC3E}">
        <p14:creationId xmlns:p14="http://schemas.microsoft.com/office/powerpoint/2010/main" val="269711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83971" name="Rectangle 3"/>
          <p:cNvSpPr>
            <a:spLocks noGrp="1" noChangeArrowheads="1"/>
          </p:cNvSpPr>
          <p:nvPr>
            <p:ph type="dt" idx="1"/>
          </p:nvPr>
        </p:nvSpPr>
        <p:spPr bwMode="auto">
          <a:xfrm>
            <a:off x="5591175" y="0"/>
            <a:ext cx="428148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fld id="{E80364E5-E223-41E7-8F7B-C58689653AC1}" type="datetime1">
              <a:rPr lang="zh-TW" altLang="en-US"/>
              <a:pPr>
                <a:defRPr/>
              </a:pPr>
              <a:t>2018/3/12</a:t>
            </a:fld>
            <a:endParaRPr lang="en-US" altLang="zh-TW"/>
          </a:p>
        </p:txBody>
      </p:sp>
      <p:sp>
        <p:nvSpPr>
          <p:cNvPr id="46084" name="Rectangle 4"/>
          <p:cNvSpPr>
            <a:spLocks noGrp="1" noRot="1" noChangeAspect="1" noChangeArrowheads="1" noTextEdit="1"/>
          </p:cNvSpPr>
          <p:nvPr>
            <p:ph type="sldImg" idx="2"/>
          </p:nvPr>
        </p:nvSpPr>
        <p:spPr bwMode="auto">
          <a:xfrm>
            <a:off x="3238500" y="509588"/>
            <a:ext cx="339725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987425" y="3228975"/>
            <a:ext cx="789940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3974" name="Rectangle 6"/>
          <p:cNvSpPr>
            <a:spLocks noGrp="1" noChangeArrowheads="1"/>
          </p:cNvSpPr>
          <p:nvPr>
            <p:ph type="ftr" sz="quarter" idx="4"/>
          </p:nvPr>
        </p:nvSpPr>
        <p:spPr bwMode="auto">
          <a:xfrm>
            <a:off x="0"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pitchFamily="18" charset="-120"/>
              </a:defRPr>
            </a:lvl1pPr>
          </a:lstStyle>
          <a:p>
            <a:pPr>
              <a:defRPr/>
            </a:pPr>
            <a:r>
              <a:rPr lang="en-US" altLang="zh-TW"/>
              <a:t>CSIE CIAL Lab</a:t>
            </a:r>
          </a:p>
        </p:txBody>
      </p:sp>
      <p:sp>
        <p:nvSpPr>
          <p:cNvPr id="83975" name="Rectangle 7"/>
          <p:cNvSpPr>
            <a:spLocks noGrp="1" noChangeArrowheads="1"/>
          </p:cNvSpPr>
          <p:nvPr>
            <p:ph type="sldNum" sz="quarter" idx="5"/>
          </p:nvPr>
        </p:nvSpPr>
        <p:spPr bwMode="auto">
          <a:xfrm>
            <a:off x="5591175" y="6456363"/>
            <a:ext cx="428148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B67C58D4-8247-4CDB-B8D8-366157AD7CF1}" type="slidenum">
              <a:rPr lang="en-US" altLang="zh-TW"/>
              <a:pPr>
                <a:defRPr/>
              </a:pPr>
              <a:t>‹#›</a:t>
            </a:fld>
            <a:endParaRPr lang="en-US" altLang="zh-TW"/>
          </a:p>
        </p:txBody>
      </p:sp>
    </p:spTree>
    <p:extLst>
      <p:ext uri="{BB962C8B-B14F-4D97-AF65-F5344CB8AC3E}">
        <p14:creationId xmlns:p14="http://schemas.microsoft.com/office/powerpoint/2010/main" val="334454648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a:t>
            </a:fld>
            <a:endParaRPr lang="en-US" altLang="zh-TW"/>
          </a:p>
        </p:txBody>
      </p:sp>
    </p:spTree>
    <p:extLst>
      <p:ext uri="{BB962C8B-B14F-4D97-AF65-F5344CB8AC3E}">
        <p14:creationId xmlns:p14="http://schemas.microsoft.com/office/powerpoint/2010/main" val="185336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12</a:t>
            </a:fld>
            <a:endParaRPr lang="en-US" altLang="zh-TW"/>
          </a:p>
        </p:txBody>
      </p:sp>
    </p:spTree>
    <p:extLst>
      <p:ext uri="{BB962C8B-B14F-4D97-AF65-F5344CB8AC3E}">
        <p14:creationId xmlns:p14="http://schemas.microsoft.com/office/powerpoint/2010/main" val="28402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13</a:t>
            </a:fld>
            <a:endParaRPr lang="en-US" altLang="zh-TW"/>
          </a:p>
        </p:txBody>
      </p:sp>
    </p:spTree>
    <p:extLst>
      <p:ext uri="{BB962C8B-B14F-4D97-AF65-F5344CB8AC3E}">
        <p14:creationId xmlns:p14="http://schemas.microsoft.com/office/powerpoint/2010/main" val="340931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14</a:t>
            </a:fld>
            <a:endParaRPr lang="en-US" altLang="zh-TW"/>
          </a:p>
        </p:txBody>
      </p:sp>
    </p:spTree>
    <p:extLst>
      <p:ext uri="{BB962C8B-B14F-4D97-AF65-F5344CB8AC3E}">
        <p14:creationId xmlns:p14="http://schemas.microsoft.com/office/powerpoint/2010/main" val="27023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15</a:t>
            </a:fld>
            <a:endParaRPr lang="en-US" altLang="zh-TW"/>
          </a:p>
        </p:txBody>
      </p:sp>
    </p:spTree>
    <p:extLst>
      <p:ext uri="{BB962C8B-B14F-4D97-AF65-F5344CB8AC3E}">
        <p14:creationId xmlns:p14="http://schemas.microsoft.com/office/powerpoint/2010/main" val="279838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If all 24-bit</a:t>
            </a:r>
            <a:r>
              <a:rPr kumimoji="1" lang="zh-TW" altLang="en-US" sz="1200" b="0" i="0" u="none" strike="noStrike" kern="1200" baseline="0" dirty="0" smtClean="0">
                <a:solidFill>
                  <a:schemeClr val="tx1"/>
                </a:solidFill>
                <a:latin typeface="Arial" charset="0"/>
                <a:ea typeface="新細明體" pitchFamily="18" charset="-120"/>
                <a:cs typeface="+mn-cs"/>
              </a:rPr>
              <a:t> </a:t>
            </a:r>
            <a:r>
              <a:rPr kumimoji="1" lang="en-US" altLang="zh-TW" sz="1200" b="0" i="0" u="none" strike="noStrike" kern="1200" baseline="0" dirty="0" smtClean="0">
                <a:solidFill>
                  <a:schemeClr val="tx1"/>
                </a:solidFill>
                <a:latin typeface="Arial" charset="0"/>
                <a:ea typeface="新細明體" pitchFamily="18" charset="-120"/>
                <a:cs typeface="+mn-cs"/>
              </a:rPr>
              <a:t>network address blocks are to be considered, then we need 2</a:t>
            </a:r>
            <a:r>
              <a:rPr kumimoji="1" lang="en-US" altLang="zh-TW" sz="800" b="0" i="0" u="none" strike="noStrike" kern="1200" baseline="0" dirty="0" smtClean="0">
                <a:solidFill>
                  <a:schemeClr val="tx1"/>
                </a:solidFill>
                <a:latin typeface="Arial" charset="0"/>
                <a:ea typeface="新細明體" pitchFamily="18" charset="-120"/>
                <a:cs typeface="+mn-cs"/>
              </a:rPr>
              <a:t>24 </a:t>
            </a:r>
            <a:r>
              <a:rPr kumimoji="1" lang="en-US" altLang="zh-TW" sz="1200" b="0" i="0" u="none" strike="noStrike" kern="1200" baseline="0" dirty="0" smtClean="0">
                <a:solidFill>
                  <a:schemeClr val="tx1"/>
                </a:solidFill>
                <a:latin typeface="Arial" charset="0"/>
                <a:ea typeface="新細明體" pitchFamily="18" charset="-120"/>
                <a:cs typeface="+mn-cs"/>
              </a:rPr>
              <a:t>entries for a routing decision</a:t>
            </a:r>
          </a:p>
          <a:p>
            <a:r>
              <a:rPr kumimoji="1" lang="en-US" altLang="zh-TW" sz="1200" b="0" i="0" u="none" strike="noStrike" kern="1200" baseline="0" dirty="0" smtClean="0">
                <a:solidFill>
                  <a:schemeClr val="tx1"/>
                </a:solidFill>
                <a:latin typeface="Arial" charset="0"/>
                <a:ea typeface="新細明體" pitchFamily="18" charset="-120"/>
                <a:cs typeface="+mn-cs"/>
              </a:rPr>
              <a:t>due to flat addressing.</a:t>
            </a:r>
          </a:p>
          <a:p>
            <a:r>
              <a:rPr kumimoji="1" lang="en-US" altLang="zh-TW" sz="1200" b="0" i="0" u="none" strike="noStrike" kern="1200" baseline="0" dirty="0" smtClean="0">
                <a:solidFill>
                  <a:schemeClr val="tx1"/>
                </a:solidFill>
                <a:latin typeface="Arial" charset="0"/>
                <a:ea typeface="新細明體" pitchFamily="18" charset="-120"/>
                <a:cs typeface="+mn-cs"/>
              </a:rPr>
              <a:t>CIDR :</a:t>
            </a:r>
            <a:r>
              <a:rPr kumimoji="1" lang="zh-TW" altLang="en-US" sz="1200" b="0" i="0" kern="1200" dirty="0" smtClean="0">
                <a:solidFill>
                  <a:schemeClr val="tx1"/>
                </a:solidFill>
                <a:effectLst/>
                <a:latin typeface="Arial" charset="0"/>
                <a:ea typeface="新細明體" pitchFamily="18" charset="-120"/>
                <a:cs typeface="+mn-cs"/>
              </a:rPr>
              <a:t>是一個用於給使用者分配</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位址以及在網際網路上有效地路由</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封包的對</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位址進行歸類的方法</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16</a:t>
            </a:fld>
            <a:endParaRPr lang="en-US" altLang="zh-TW"/>
          </a:p>
        </p:txBody>
      </p:sp>
    </p:spTree>
    <p:extLst>
      <p:ext uri="{BB962C8B-B14F-4D97-AF65-F5344CB8AC3E}">
        <p14:creationId xmlns:p14="http://schemas.microsoft.com/office/powerpoint/2010/main" val="201207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If all 24-bit</a:t>
            </a:r>
            <a:r>
              <a:rPr kumimoji="1" lang="zh-TW" altLang="en-US" sz="1200" b="0" i="0" u="none" strike="noStrike" kern="1200" baseline="0" dirty="0" smtClean="0">
                <a:solidFill>
                  <a:schemeClr val="tx1"/>
                </a:solidFill>
                <a:latin typeface="Arial" charset="0"/>
                <a:ea typeface="新細明體" pitchFamily="18" charset="-120"/>
                <a:cs typeface="+mn-cs"/>
              </a:rPr>
              <a:t> </a:t>
            </a:r>
            <a:r>
              <a:rPr kumimoji="1" lang="en-US" altLang="zh-TW" sz="1200" b="0" i="0" u="none" strike="noStrike" kern="1200" baseline="0" dirty="0" smtClean="0">
                <a:solidFill>
                  <a:schemeClr val="tx1"/>
                </a:solidFill>
                <a:latin typeface="Arial" charset="0"/>
                <a:ea typeface="新細明體" pitchFamily="18" charset="-120"/>
                <a:cs typeface="+mn-cs"/>
              </a:rPr>
              <a:t>network address blocks are to be considered, then we need 2</a:t>
            </a:r>
            <a:r>
              <a:rPr kumimoji="1" lang="en-US" altLang="zh-TW" sz="800" b="0" i="0" u="none" strike="noStrike" kern="1200" baseline="0" dirty="0" smtClean="0">
                <a:solidFill>
                  <a:schemeClr val="tx1"/>
                </a:solidFill>
                <a:latin typeface="Arial" charset="0"/>
                <a:ea typeface="新細明體" pitchFamily="18" charset="-120"/>
                <a:cs typeface="+mn-cs"/>
              </a:rPr>
              <a:t>24 </a:t>
            </a:r>
            <a:r>
              <a:rPr kumimoji="1" lang="en-US" altLang="zh-TW" sz="1200" b="0" i="0" u="none" strike="noStrike" kern="1200" baseline="0" dirty="0" smtClean="0">
                <a:solidFill>
                  <a:schemeClr val="tx1"/>
                </a:solidFill>
                <a:latin typeface="Arial" charset="0"/>
                <a:ea typeface="新細明體" pitchFamily="18" charset="-120"/>
                <a:cs typeface="+mn-cs"/>
              </a:rPr>
              <a:t>entries for a routing decision</a:t>
            </a:r>
          </a:p>
          <a:p>
            <a:r>
              <a:rPr kumimoji="1" lang="en-US" altLang="zh-TW" sz="1200" b="0" i="0" u="none" strike="noStrike" kern="1200" baseline="0" dirty="0" smtClean="0">
                <a:solidFill>
                  <a:schemeClr val="tx1"/>
                </a:solidFill>
                <a:latin typeface="Arial" charset="0"/>
                <a:ea typeface="新細明體" pitchFamily="18" charset="-120"/>
                <a:cs typeface="+mn-cs"/>
              </a:rPr>
              <a:t>due to flat addressing.</a:t>
            </a:r>
          </a:p>
          <a:p>
            <a:r>
              <a:rPr kumimoji="1" lang="en-US" altLang="zh-TW" sz="1200" b="0" i="0" u="none" strike="noStrike" kern="1200" baseline="0" dirty="0" smtClean="0">
                <a:solidFill>
                  <a:schemeClr val="tx1"/>
                </a:solidFill>
                <a:latin typeface="Arial" charset="0"/>
                <a:ea typeface="新細明體" pitchFamily="18" charset="-120"/>
                <a:cs typeface="+mn-cs"/>
              </a:rPr>
              <a:t>CIDR :</a:t>
            </a:r>
            <a:r>
              <a:rPr kumimoji="1" lang="zh-TW" altLang="en-US" sz="1200" b="0" i="0" kern="1200" dirty="0" smtClean="0">
                <a:solidFill>
                  <a:schemeClr val="tx1"/>
                </a:solidFill>
                <a:effectLst/>
                <a:latin typeface="Arial" charset="0"/>
                <a:ea typeface="新細明體" pitchFamily="18" charset="-120"/>
                <a:cs typeface="+mn-cs"/>
              </a:rPr>
              <a:t>是一個用於給使用者分配</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位址以及在網際網路上有效地路由</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封包的對</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位址進行歸類的方法</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17</a:t>
            </a:fld>
            <a:endParaRPr lang="en-US" altLang="zh-TW"/>
          </a:p>
        </p:txBody>
      </p:sp>
    </p:spTree>
    <p:extLst>
      <p:ext uri="{BB962C8B-B14F-4D97-AF65-F5344CB8AC3E}">
        <p14:creationId xmlns:p14="http://schemas.microsoft.com/office/powerpoint/2010/main" val="199854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If all 24-bit</a:t>
            </a:r>
            <a:r>
              <a:rPr kumimoji="1" lang="zh-TW" altLang="en-US" sz="1200" b="0" i="0" u="none" strike="noStrike" kern="1200" baseline="0" dirty="0" smtClean="0">
                <a:solidFill>
                  <a:schemeClr val="tx1"/>
                </a:solidFill>
                <a:latin typeface="Arial" charset="0"/>
                <a:ea typeface="新細明體" pitchFamily="18" charset="-120"/>
                <a:cs typeface="+mn-cs"/>
              </a:rPr>
              <a:t> </a:t>
            </a:r>
            <a:r>
              <a:rPr kumimoji="1" lang="en-US" altLang="zh-TW" sz="1200" b="0" i="0" u="none" strike="noStrike" kern="1200" baseline="0" dirty="0" smtClean="0">
                <a:solidFill>
                  <a:schemeClr val="tx1"/>
                </a:solidFill>
                <a:latin typeface="Arial" charset="0"/>
                <a:ea typeface="新細明體" pitchFamily="18" charset="-120"/>
                <a:cs typeface="+mn-cs"/>
              </a:rPr>
              <a:t>network address blocks are to be considered, then we need 2</a:t>
            </a:r>
            <a:r>
              <a:rPr kumimoji="1" lang="en-US" altLang="zh-TW" sz="800" b="0" i="0" u="none" strike="noStrike" kern="1200" baseline="0" dirty="0" smtClean="0">
                <a:solidFill>
                  <a:schemeClr val="tx1"/>
                </a:solidFill>
                <a:latin typeface="Arial" charset="0"/>
                <a:ea typeface="新細明體" pitchFamily="18" charset="-120"/>
                <a:cs typeface="+mn-cs"/>
              </a:rPr>
              <a:t>24 </a:t>
            </a:r>
            <a:r>
              <a:rPr kumimoji="1" lang="en-US" altLang="zh-TW" sz="1200" b="0" i="0" u="none" strike="noStrike" kern="1200" baseline="0" dirty="0" smtClean="0">
                <a:solidFill>
                  <a:schemeClr val="tx1"/>
                </a:solidFill>
                <a:latin typeface="Arial" charset="0"/>
                <a:ea typeface="新細明體" pitchFamily="18" charset="-120"/>
                <a:cs typeface="+mn-cs"/>
              </a:rPr>
              <a:t>entries for a routing decision</a:t>
            </a:r>
          </a:p>
          <a:p>
            <a:r>
              <a:rPr kumimoji="1" lang="en-US" altLang="zh-TW" sz="1200" b="0" i="0" u="none" strike="noStrike" kern="1200" baseline="0" dirty="0" smtClean="0">
                <a:solidFill>
                  <a:schemeClr val="tx1"/>
                </a:solidFill>
                <a:latin typeface="Arial" charset="0"/>
                <a:ea typeface="新細明體" pitchFamily="18" charset="-120"/>
                <a:cs typeface="+mn-cs"/>
              </a:rPr>
              <a:t>due to flat addressing.</a:t>
            </a:r>
          </a:p>
          <a:p>
            <a:r>
              <a:rPr kumimoji="1" lang="en-US" altLang="zh-TW" sz="1200" b="0" i="0" u="none" strike="noStrike" kern="1200" baseline="0" dirty="0" smtClean="0">
                <a:solidFill>
                  <a:schemeClr val="tx1"/>
                </a:solidFill>
                <a:latin typeface="Arial" charset="0"/>
                <a:ea typeface="新細明體" pitchFamily="18" charset="-120"/>
                <a:cs typeface="+mn-cs"/>
              </a:rPr>
              <a:t>CIDR :</a:t>
            </a:r>
            <a:r>
              <a:rPr kumimoji="1" lang="zh-TW" altLang="en-US" sz="1200" b="0" i="0" kern="1200" dirty="0" smtClean="0">
                <a:solidFill>
                  <a:schemeClr val="tx1"/>
                </a:solidFill>
                <a:effectLst/>
                <a:latin typeface="Arial" charset="0"/>
                <a:ea typeface="新細明體" pitchFamily="18" charset="-120"/>
                <a:cs typeface="+mn-cs"/>
              </a:rPr>
              <a:t>是一個用於給使用者分配</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位址以及在網際網路上有效地路由</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封包的對</a:t>
            </a:r>
            <a:r>
              <a:rPr kumimoji="1" lang="en-US" altLang="zh-TW" sz="1200" b="0" i="0" kern="1200" dirty="0" smtClean="0">
                <a:solidFill>
                  <a:schemeClr val="tx1"/>
                </a:solidFill>
                <a:effectLst/>
                <a:latin typeface="Arial" charset="0"/>
                <a:ea typeface="新細明體" pitchFamily="18" charset="-120"/>
                <a:cs typeface="+mn-cs"/>
              </a:rPr>
              <a:t>IP</a:t>
            </a:r>
            <a:r>
              <a:rPr kumimoji="1" lang="zh-TW" altLang="en-US" sz="1200" b="0" i="0" kern="1200" dirty="0" smtClean="0">
                <a:solidFill>
                  <a:schemeClr val="tx1"/>
                </a:solidFill>
                <a:effectLst/>
                <a:latin typeface="Arial" charset="0"/>
                <a:ea typeface="新細明體" pitchFamily="18" charset="-120"/>
                <a:cs typeface="+mn-cs"/>
              </a:rPr>
              <a:t>位址進行歸類的方法</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18</a:t>
            </a:fld>
            <a:endParaRPr lang="en-US" altLang="zh-TW"/>
          </a:p>
        </p:txBody>
      </p:sp>
    </p:spTree>
    <p:extLst>
      <p:ext uri="{BB962C8B-B14F-4D97-AF65-F5344CB8AC3E}">
        <p14:creationId xmlns:p14="http://schemas.microsoft.com/office/powerpoint/2010/main" val="3660875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consider sending a packet from a host with IP address 192.168.40.49(“49ers”) to another host with IP address 192.168.40.76 (“76ers”).</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19</a:t>
            </a:fld>
            <a:endParaRPr lang="en-US" altLang="zh-TW"/>
          </a:p>
        </p:txBody>
      </p:sp>
    </p:spTree>
    <p:extLst>
      <p:ext uri="{BB962C8B-B14F-4D97-AF65-F5344CB8AC3E}">
        <p14:creationId xmlns:p14="http://schemas.microsoft.com/office/powerpoint/2010/main" val="4074754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Through this process, Host “49ers” finds the Ethernet address of the destination IP address192.168.40.76(76 </a:t>
            </a:r>
            <a:r>
              <a:rPr kumimoji="1" lang="en-US" altLang="zh-TW" sz="1200" b="0" i="0" u="none" strike="noStrike" kern="1200" baseline="0" dirty="0" err="1" smtClean="0">
                <a:solidFill>
                  <a:schemeClr val="tx1"/>
                </a:solidFill>
                <a:latin typeface="Arial" charset="0"/>
                <a:ea typeface="新細明體" pitchFamily="18" charset="-120"/>
                <a:cs typeface="+mn-cs"/>
              </a:rPr>
              <a:t>ers</a:t>
            </a:r>
            <a:r>
              <a:rPr kumimoji="1" lang="en-US" altLang="zh-TW" sz="1200" b="0" i="0" u="none" strike="noStrike" kern="1200" baseline="0" dirty="0" smtClean="0">
                <a:solidFill>
                  <a:schemeClr val="tx1"/>
                </a:solidFill>
                <a:latin typeface="Arial" charset="0"/>
                <a:ea typeface="新細明體" pitchFamily="18" charset="-120"/>
                <a:cs typeface="+mn-cs"/>
              </a:rPr>
              <a:t>).</a:t>
            </a:r>
          </a:p>
          <a:p>
            <a:r>
              <a:rPr kumimoji="1" lang="en-US" altLang="zh-TW" sz="1200" b="0" i="0" u="none" strike="noStrike" kern="1200" baseline="0" dirty="0" smtClean="0">
                <a:solidFill>
                  <a:schemeClr val="tx1"/>
                </a:solidFill>
                <a:latin typeface="Arial" charset="0"/>
                <a:ea typeface="新細明體" pitchFamily="18" charset="-120"/>
                <a:cs typeface="+mn-cs"/>
              </a:rPr>
              <a:t>Once the Ethernet address of the destination is determined, the packet is sent as an Ethernet frame with the destination address set to this Ethernet address.</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20</a:t>
            </a:fld>
            <a:endParaRPr lang="en-US" altLang="zh-TW"/>
          </a:p>
        </p:txBody>
      </p:sp>
    </p:spTree>
    <p:extLst>
      <p:ext uri="{BB962C8B-B14F-4D97-AF65-F5344CB8AC3E}">
        <p14:creationId xmlns:p14="http://schemas.microsoft.com/office/powerpoint/2010/main" val="231138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i="0" dirty="0" smtClean="0">
                <a:solidFill>
                  <a:srgbClr val="FF0000"/>
                </a:solidFill>
              </a:rPr>
              <a:t>default gateway : </a:t>
            </a:r>
            <a:r>
              <a:rPr kumimoji="1" lang="en-US" altLang="zh-TW" sz="1200" b="0" i="0" u="none" strike="noStrike" kern="1200" baseline="0" dirty="0" smtClean="0">
                <a:solidFill>
                  <a:schemeClr val="tx1"/>
                </a:solidFill>
                <a:latin typeface="Arial" charset="0"/>
                <a:ea typeface="新細明體" pitchFamily="18" charset="-120"/>
                <a:cs typeface="+mn-cs"/>
              </a:rPr>
              <a:t>will be the agent that will be the recipient of this packet, which, in turn, hopefully knows how to handle it.</a:t>
            </a:r>
            <a:endParaRPr kumimoji="1" lang="en-US" altLang="zh-TW" sz="1800" b="0" i="0" kern="1200" dirty="0" smtClean="0">
              <a:solidFill>
                <a:schemeClr val="tx1"/>
              </a:solidFill>
              <a:effectLst/>
              <a:latin typeface="Arial" charset="0"/>
              <a:ea typeface="新細明體" pitchFamily="18" charset="-120"/>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smtClean="0">
                <a:solidFill>
                  <a:schemeClr val="tx1"/>
                </a:solidFill>
                <a:effectLst/>
                <a:latin typeface="Arial" charset="0"/>
                <a:ea typeface="新細明體" pitchFamily="18" charset="-120"/>
                <a:cs typeface="+mn-cs"/>
              </a:rPr>
              <a:t>LSA</a:t>
            </a:r>
            <a:r>
              <a:rPr kumimoji="1" lang="zh-TW" altLang="en-US" sz="1200" b="0" i="0" kern="1200" dirty="0" smtClean="0">
                <a:solidFill>
                  <a:schemeClr val="tx1"/>
                </a:solidFill>
                <a:effectLst/>
                <a:latin typeface="Arial" charset="0"/>
                <a:ea typeface="新細明體" pitchFamily="18" charset="-120"/>
                <a:cs typeface="+mn-cs"/>
              </a:rPr>
              <a:t>描述了所有的鏈路，接口和鄰居等鏈路狀態信息，</a:t>
            </a:r>
            <a:r>
              <a:rPr kumimoji="1" lang="en-US" altLang="zh-TW" sz="1200" b="0" i="0" kern="1200" dirty="0" smtClean="0">
                <a:solidFill>
                  <a:schemeClr val="tx1"/>
                </a:solidFill>
                <a:effectLst/>
                <a:latin typeface="Arial" charset="0"/>
                <a:ea typeface="新細明體" pitchFamily="18" charset="-120"/>
                <a:cs typeface="+mn-cs"/>
              </a:rPr>
              <a:t>OSPF</a:t>
            </a:r>
            <a:r>
              <a:rPr kumimoji="1" lang="zh-TW" altLang="en-US" sz="1200" b="0" i="0" kern="1200" dirty="0" smtClean="0">
                <a:solidFill>
                  <a:schemeClr val="tx1"/>
                </a:solidFill>
                <a:effectLst/>
                <a:latin typeface="Arial" charset="0"/>
                <a:ea typeface="新細明體" pitchFamily="18" charset="-120"/>
                <a:cs typeface="+mn-cs"/>
              </a:rPr>
              <a:t>路由協議對所有路由信息的描述，都是封裝在鏈路狀態通告</a:t>
            </a:r>
            <a:r>
              <a:rPr kumimoji="1" lang="en-US" altLang="zh-TW" sz="1200" b="0" i="0" kern="1200" dirty="0" smtClean="0">
                <a:solidFill>
                  <a:schemeClr val="tx1"/>
                </a:solidFill>
                <a:effectLst/>
                <a:latin typeface="Arial" charset="0"/>
                <a:ea typeface="新細明體" pitchFamily="18" charset="-120"/>
                <a:cs typeface="+mn-cs"/>
              </a:rPr>
              <a:t>LSA</a:t>
            </a:r>
            <a:r>
              <a:rPr kumimoji="1" lang="zh-TW" altLang="en-US" sz="1200" b="0" i="0" kern="1200" dirty="0" smtClean="0">
                <a:solidFill>
                  <a:schemeClr val="tx1"/>
                </a:solidFill>
                <a:effectLst/>
                <a:latin typeface="Arial" charset="0"/>
                <a:ea typeface="新細明體" pitchFamily="18" charset="-120"/>
                <a:cs typeface="+mn-cs"/>
              </a:rPr>
              <a:t>中發送出去的。</a:t>
            </a:r>
            <a:endParaRPr kumimoji="1" lang="en-US" altLang="zh-TW" sz="1200" b="0" i="0" kern="1200" dirty="0" smtClean="0">
              <a:solidFill>
                <a:schemeClr val="tx1"/>
              </a:solidFill>
              <a:effectLst/>
              <a:latin typeface="Arial" charset="0"/>
              <a:ea typeface="新細明體" pitchFamily="18" charset="-120"/>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smtClean="0">
                <a:solidFill>
                  <a:schemeClr val="tx1"/>
                </a:solidFill>
                <a:effectLst/>
                <a:latin typeface="Arial" charset="0"/>
                <a:ea typeface="新細明體" pitchFamily="18" charset="-120"/>
                <a:cs typeface="+mn-cs"/>
              </a:rPr>
              <a:t>Router LSA</a:t>
            </a:r>
            <a:r>
              <a:rPr kumimoji="1" lang="zh-TW" altLang="en-US" sz="1200" b="0" i="0" kern="1200" dirty="0" smtClean="0">
                <a:solidFill>
                  <a:schemeClr val="tx1"/>
                </a:solidFill>
                <a:effectLst/>
                <a:latin typeface="Arial" charset="0"/>
                <a:ea typeface="新細明體" pitchFamily="18" charset="-120"/>
                <a:cs typeface="+mn-cs"/>
              </a:rPr>
              <a:t>的主要內容是：產生這條</a:t>
            </a:r>
            <a:r>
              <a:rPr kumimoji="1" lang="en-US" altLang="zh-TW" sz="1200" b="0" i="0" kern="1200" dirty="0" smtClean="0">
                <a:solidFill>
                  <a:schemeClr val="tx1"/>
                </a:solidFill>
                <a:effectLst/>
                <a:latin typeface="Arial" charset="0"/>
                <a:ea typeface="新細明體" pitchFamily="18" charset="-120"/>
                <a:cs typeface="+mn-cs"/>
              </a:rPr>
              <a:t>Router LSA</a:t>
            </a:r>
            <a:r>
              <a:rPr kumimoji="1" lang="zh-TW" altLang="en-US" sz="1200" b="0" i="0" kern="1200" dirty="0" smtClean="0">
                <a:solidFill>
                  <a:schemeClr val="tx1"/>
                </a:solidFill>
                <a:effectLst/>
                <a:latin typeface="Arial" charset="0"/>
                <a:ea typeface="新細明體" pitchFamily="18" charset="-120"/>
                <a:cs typeface="+mn-cs"/>
              </a:rPr>
              <a:t>的路由器連接了幾條</a:t>
            </a:r>
            <a:r>
              <a:rPr kumimoji="1" lang="en-US" altLang="zh-TW" sz="1200" b="0" i="0" kern="1200" dirty="0" smtClean="0">
                <a:solidFill>
                  <a:schemeClr val="tx1"/>
                </a:solidFill>
                <a:effectLst/>
                <a:latin typeface="Arial" charset="0"/>
                <a:ea typeface="新細明體" pitchFamily="18" charset="-120"/>
                <a:cs typeface="+mn-cs"/>
              </a:rPr>
              <a:t>Link</a:t>
            </a:r>
            <a:r>
              <a:rPr kumimoji="1" lang="zh-TW" altLang="en-US" sz="1200" b="0" i="0" kern="1200" dirty="0" smtClean="0">
                <a:solidFill>
                  <a:schemeClr val="tx1"/>
                </a:solidFill>
                <a:effectLst/>
                <a:latin typeface="Arial" charset="0"/>
                <a:ea typeface="新細明體" pitchFamily="18" charset="-120"/>
                <a:cs typeface="+mn-cs"/>
              </a:rPr>
              <a:t>。</a:t>
            </a:r>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21</a:t>
            </a:fld>
            <a:endParaRPr lang="en-US" altLang="zh-TW"/>
          </a:p>
        </p:txBody>
      </p:sp>
    </p:spTree>
    <p:extLst>
      <p:ext uri="{BB962C8B-B14F-4D97-AF65-F5344CB8AC3E}">
        <p14:creationId xmlns:p14="http://schemas.microsoft.com/office/powerpoint/2010/main" val="310855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a:t>
            </a:fld>
            <a:endParaRPr lang="en-US" altLang="zh-TW"/>
          </a:p>
        </p:txBody>
      </p:sp>
    </p:spTree>
    <p:extLst>
      <p:ext uri="{BB962C8B-B14F-4D97-AF65-F5344CB8AC3E}">
        <p14:creationId xmlns:p14="http://schemas.microsoft.com/office/powerpoint/2010/main" val="163212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22</a:t>
            </a:fld>
            <a:endParaRPr lang="en-US" altLang="zh-TW"/>
          </a:p>
        </p:txBody>
      </p:sp>
    </p:spTree>
    <p:extLst>
      <p:ext uri="{BB962C8B-B14F-4D97-AF65-F5344CB8AC3E}">
        <p14:creationId xmlns:p14="http://schemas.microsoft.com/office/powerpoint/2010/main" val="2105679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23</a:t>
            </a:fld>
            <a:endParaRPr lang="en-US" altLang="zh-TW"/>
          </a:p>
        </p:txBody>
      </p:sp>
    </p:spTree>
    <p:extLst>
      <p:ext uri="{BB962C8B-B14F-4D97-AF65-F5344CB8AC3E}">
        <p14:creationId xmlns:p14="http://schemas.microsoft.com/office/powerpoint/2010/main" val="255096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consider sending a packet again from Host “49ers,” with IP address 192.168.40.49 and subnet mask 255.255.255.0, to a third host with IP address 192.168.41.22 (“catch22”).</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24</a:t>
            </a:fld>
            <a:endParaRPr lang="en-US" altLang="zh-TW"/>
          </a:p>
        </p:txBody>
      </p:sp>
    </p:spTree>
    <p:extLst>
      <p:ext uri="{BB962C8B-B14F-4D97-AF65-F5344CB8AC3E}">
        <p14:creationId xmlns:p14="http://schemas.microsoft.com/office/powerpoint/2010/main" val="4029674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3600" b="1" dirty="0" smtClean="0"/>
                  <a:t>Example 1:Host 49ers to catch22</a:t>
                </a:r>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25</a:t>
            </a:fld>
            <a:endParaRPr lang="en-US" altLang="zh-TW"/>
          </a:p>
        </p:txBody>
      </p:sp>
    </p:spTree>
    <p:extLst>
      <p:ext uri="{BB962C8B-B14F-4D97-AF65-F5344CB8AC3E}">
        <p14:creationId xmlns:p14="http://schemas.microsoft.com/office/powerpoint/2010/main" val="1507538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Consider sending a packet again from Host “49ers,” with IP address 192.168.40.49 and subnet mask 255.255.255.0, to a third host with IP address 192.168.41.22 (“catch22”). Note</a:t>
            </a:r>
            <a:r>
              <a:rPr kumimoji="1" lang="zh-TW" altLang="en-US" sz="1200" b="0" i="0" u="none" strike="noStrike" kern="1200" baseline="0" dirty="0" smtClean="0">
                <a:solidFill>
                  <a:schemeClr val="tx1"/>
                </a:solidFill>
                <a:latin typeface="Arial" charset="0"/>
                <a:ea typeface="新細明體" pitchFamily="18" charset="-120"/>
                <a:cs typeface="+mn-cs"/>
              </a:rPr>
              <a:t> </a:t>
            </a:r>
            <a:r>
              <a:rPr kumimoji="1" lang="en-US" altLang="zh-TW" sz="1200" b="0" i="0" u="none" strike="noStrike" kern="1200" baseline="0" dirty="0" smtClean="0">
                <a:solidFill>
                  <a:schemeClr val="tx1"/>
                </a:solidFill>
                <a:latin typeface="Arial" charset="0"/>
                <a:ea typeface="新細明體" pitchFamily="18" charset="-120"/>
                <a:cs typeface="+mn-cs"/>
              </a:rPr>
              <a:t>that Host “49ers” does not know about </a:t>
            </a:r>
          </a:p>
          <a:p>
            <a:r>
              <a:rPr kumimoji="1" lang="en-US" altLang="zh-TW" sz="1200" b="0" i="0" u="none" strike="noStrike" kern="1200" baseline="0" dirty="0" smtClean="0">
                <a:solidFill>
                  <a:schemeClr val="tx1"/>
                </a:solidFill>
                <a:latin typeface="Arial" charset="0"/>
                <a:ea typeface="新細明體" pitchFamily="18" charset="-120"/>
                <a:cs typeface="+mn-cs"/>
              </a:rPr>
              <a:t>the subnet mask of Host “catch22.” Based on its own</a:t>
            </a:r>
            <a:r>
              <a:rPr kumimoji="1" lang="zh-TW" altLang="en-US" sz="1200" b="0" i="0" u="none" strike="noStrike" kern="1200" baseline="0" dirty="0" smtClean="0">
                <a:solidFill>
                  <a:schemeClr val="tx1"/>
                </a:solidFill>
                <a:latin typeface="Arial" charset="0"/>
                <a:ea typeface="新細明體" pitchFamily="18" charset="-120"/>
                <a:cs typeface="+mn-cs"/>
              </a:rPr>
              <a:t> </a:t>
            </a:r>
            <a:r>
              <a:rPr kumimoji="1" lang="en-US" altLang="zh-TW" sz="1200" b="0" i="0" u="none" strike="noStrike" kern="1200" baseline="0" dirty="0" smtClean="0">
                <a:solidFill>
                  <a:schemeClr val="tx1"/>
                </a:solidFill>
                <a:latin typeface="Arial" charset="0"/>
                <a:ea typeface="新細明體" pitchFamily="18" charset="-120"/>
                <a:cs typeface="+mn-cs"/>
              </a:rPr>
              <a:t>subnet mask, Host “49ers” compares and determines that Host “catch22” is on a different</a:t>
            </a:r>
            <a:r>
              <a:rPr kumimoji="1" lang="zh-TW" altLang="en-US" sz="1200" b="0" i="0" u="none" strike="noStrike" kern="1200" baseline="0" dirty="0" smtClean="0">
                <a:solidFill>
                  <a:schemeClr val="tx1"/>
                </a:solidFill>
                <a:latin typeface="Arial" charset="0"/>
                <a:ea typeface="新細明體" pitchFamily="18" charset="-120"/>
                <a:cs typeface="+mn-cs"/>
              </a:rPr>
              <a:t> </a:t>
            </a:r>
            <a:r>
              <a:rPr kumimoji="1" lang="en-US" altLang="zh-TW" sz="1200" b="0" i="0" u="none" strike="noStrike" kern="1200" baseline="0" dirty="0" smtClean="0">
                <a:solidFill>
                  <a:schemeClr val="tx1"/>
                </a:solidFill>
                <a:latin typeface="Arial" charset="0"/>
                <a:ea typeface="新細明體" pitchFamily="18" charset="-120"/>
                <a:cs typeface="+mn-cs"/>
              </a:rPr>
              <a:t>subnet, 192.168.41.0</a:t>
            </a:r>
            <a:endParaRPr lang="en-US" altLang="zh-TW" sz="3600" dirty="0" smtClean="0"/>
          </a:p>
          <a:p>
            <a:endParaRPr lang="zh-TW" altLang="en-US" dirty="0"/>
          </a:p>
        </p:txBody>
      </p:sp>
      <p:sp>
        <p:nvSpPr>
          <p:cNvPr id="4" name="日期版面配置區 3"/>
          <p:cNvSpPr>
            <a:spLocks noGrp="1"/>
          </p:cNvSpPr>
          <p:nvPr>
            <p:ph type="dt" idx="10"/>
          </p:nvPr>
        </p:nvSpPr>
        <p:spPr/>
        <p:txBody>
          <a:bodyPr/>
          <a:lstStyle/>
          <a:p>
            <a:pPr>
              <a:defRPr/>
            </a:pPr>
            <a:fld id="{7723F11B-EB7F-4F2C-AAA4-7901DA069D5E}"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A4816C7F-E886-4368-83F5-D5FF9289FDF3}" type="slidenum">
              <a:rPr lang="en-US" altLang="zh-TW" smtClean="0"/>
              <a:pPr>
                <a:defRPr/>
              </a:pPr>
              <a:t>28</a:t>
            </a:fld>
            <a:endParaRPr lang="en-US" altLang="zh-TW"/>
          </a:p>
        </p:txBody>
      </p:sp>
    </p:spTree>
    <p:extLst>
      <p:ext uri="{BB962C8B-B14F-4D97-AF65-F5344CB8AC3E}">
        <p14:creationId xmlns:p14="http://schemas.microsoft.com/office/powerpoint/2010/main" val="2531710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consider sending a packet again from Host “49ers,” with IP address 192.168.40.49 and subnet mask 255.255.255.0, to a third host with IP address 192.168.41.22 (“catch22”).</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29</a:t>
            </a:fld>
            <a:endParaRPr lang="en-US" altLang="zh-TW"/>
          </a:p>
        </p:txBody>
      </p:sp>
    </p:spTree>
    <p:extLst>
      <p:ext uri="{BB962C8B-B14F-4D97-AF65-F5344CB8AC3E}">
        <p14:creationId xmlns:p14="http://schemas.microsoft.com/office/powerpoint/2010/main" val="4156279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3600" b="1" dirty="0" smtClean="0"/>
                  <a:t>Example 2: Host 49ers to 221bBakerStreet</a:t>
                </a:r>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30</a:t>
            </a:fld>
            <a:endParaRPr lang="en-US" altLang="zh-TW"/>
          </a:p>
        </p:txBody>
      </p:sp>
    </p:spTree>
    <p:extLst>
      <p:ext uri="{BB962C8B-B14F-4D97-AF65-F5344CB8AC3E}">
        <p14:creationId xmlns:p14="http://schemas.microsoft.com/office/powerpoint/2010/main" val="410217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This packet will first arrive at router R1 since by inspecting the address of Host “221bBakerStreet”</a:t>
                </a:r>
              </a:p>
              <a:p>
                <a:r>
                  <a:rPr kumimoji="1" lang="en-US" altLang="zh-TW" sz="1200" b="0" i="0" u="none" strike="noStrike" kern="1200" baseline="0" dirty="0" smtClean="0">
                    <a:solidFill>
                      <a:schemeClr val="tx1"/>
                    </a:solidFill>
                    <a:latin typeface="Arial" charset="0"/>
                    <a:ea typeface="新細明體" pitchFamily="18" charset="-120"/>
                    <a:cs typeface="+mn-cs"/>
                  </a:rPr>
                  <a:t>At router R1, by inspecting the routing table, the packet would be forwarded to router R2, whereupon it will be sent on the Ethernet interface with IP address 192.168.44.254.</a:t>
                </a:r>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31</a:t>
            </a:fld>
            <a:endParaRPr lang="en-US" altLang="zh-TW"/>
          </a:p>
        </p:txBody>
      </p:sp>
    </p:spTree>
    <p:extLst>
      <p:ext uri="{BB962C8B-B14F-4D97-AF65-F5344CB8AC3E}">
        <p14:creationId xmlns:p14="http://schemas.microsoft.com/office/powerpoint/2010/main" val="376875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7723F11B-EB7F-4F2C-AAA4-7901DA069D5E}"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A4816C7F-E886-4368-83F5-D5FF9289FDF3}" type="slidenum">
              <a:rPr lang="en-US" altLang="zh-TW" smtClean="0"/>
              <a:pPr>
                <a:defRPr/>
              </a:pPr>
              <a:t>32</a:t>
            </a:fld>
            <a:endParaRPr lang="en-US" altLang="zh-TW"/>
          </a:p>
        </p:txBody>
      </p:sp>
    </p:spTree>
    <p:extLst>
      <p:ext uri="{BB962C8B-B14F-4D97-AF65-F5344CB8AC3E}">
        <p14:creationId xmlns:p14="http://schemas.microsoft.com/office/powerpoint/2010/main" val="3115423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34</a:t>
            </a:fld>
            <a:endParaRPr lang="en-US" altLang="zh-TW"/>
          </a:p>
        </p:txBody>
      </p:sp>
    </p:spTree>
    <p:extLst>
      <p:ext uri="{BB962C8B-B14F-4D97-AF65-F5344CB8AC3E}">
        <p14:creationId xmlns:p14="http://schemas.microsoft.com/office/powerpoint/2010/main" val="256797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3</a:t>
            </a:fld>
            <a:endParaRPr lang="en-US" altLang="zh-TW"/>
          </a:p>
        </p:txBody>
      </p:sp>
    </p:spTree>
    <p:extLst>
      <p:ext uri="{BB962C8B-B14F-4D97-AF65-F5344CB8AC3E}">
        <p14:creationId xmlns:p14="http://schemas.microsoft.com/office/powerpoint/2010/main" val="2004481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Using the next hop for default route at each router, the packet generated at Host “49ers” would be forwarded from R1 to R2 to R4.</a:t>
            </a:r>
          </a:p>
          <a:p>
            <a:r>
              <a:rPr kumimoji="1" lang="en-US" altLang="zh-TW" sz="3600" b="0" i="0" u="none" strike="noStrike" kern="1200" baseline="0" dirty="0" smtClean="0">
                <a:solidFill>
                  <a:schemeClr val="tx1"/>
                </a:solidFill>
                <a:latin typeface="Arial" charset="0"/>
                <a:ea typeface="新細明體" pitchFamily="18" charset="-120"/>
                <a:cs typeface="+mn-cs"/>
              </a:rPr>
              <a:t>Note that R4 is the border router in this domain that can speak OSPF to interior routers, but can also speak BGP to its peering EBG speaker and 10.1.2.3 is the next hop of default route in R4.</a:t>
            </a:r>
            <a:endParaRPr lang="en-US" altLang="zh-TW" sz="3600" dirty="0" smtClean="0"/>
          </a:p>
          <a:p>
            <a:endParaRPr lang="zh-TW" altLang="en-US" dirty="0"/>
          </a:p>
        </p:txBody>
      </p:sp>
      <p:sp>
        <p:nvSpPr>
          <p:cNvPr id="4" name="日期版面配置區 3"/>
          <p:cNvSpPr>
            <a:spLocks noGrp="1"/>
          </p:cNvSpPr>
          <p:nvPr>
            <p:ph type="dt" idx="10"/>
          </p:nvPr>
        </p:nvSpPr>
        <p:spPr/>
        <p:txBody>
          <a:bodyPr/>
          <a:lstStyle/>
          <a:p>
            <a:pPr>
              <a:defRPr/>
            </a:pPr>
            <a:fld id="{7723F11B-EB7F-4F2C-AAA4-7901DA069D5E}"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A4816C7F-E886-4368-83F5-D5FF9289FDF3}" type="slidenum">
              <a:rPr lang="en-US" altLang="zh-TW" smtClean="0"/>
              <a:pPr>
                <a:defRPr/>
              </a:pPr>
              <a:t>35</a:t>
            </a:fld>
            <a:endParaRPr lang="en-US" altLang="zh-TW"/>
          </a:p>
        </p:txBody>
      </p:sp>
    </p:spTree>
    <p:extLst>
      <p:ext uri="{BB962C8B-B14F-4D97-AF65-F5344CB8AC3E}">
        <p14:creationId xmlns:p14="http://schemas.microsoft.com/office/powerpoint/2010/main" val="202739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consider sending a packet again from Host “49ers,” with IP address 192.168.40.49 and subnet mask 255.255.255.0, to a third host with IP address 192.168.41.22 (“catch22”).</a:t>
            </a:r>
            <a:endParaRPr lang="en-US" altLang="zh-TW" sz="3600" dirty="0" smtClean="0"/>
          </a:p>
        </p:txBody>
      </p:sp>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36</a:t>
            </a:fld>
            <a:endParaRPr lang="en-US" altLang="zh-TW"/>
          </a:p>
        </p:txBody>
      </p:sp>
    </p:spTree>
    <p:extLst>
      <p:ext uri="{BB962C8B-B14F-4D97-AF65-F5344CB8AC3E}">
        <p14:creationId xmlns:p14="http://schemas.microsoft.com/office/powerpoint/2010/main" val="2974026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By using the next hop for the default route at each router, the packet generated</a:t>
                </a:r>
              </a:p>
              <a:p>
                <a:r>
                  <a:rPr kumimoji="1" lang="en-US" altLang="zh-TW" sz="1200" b="0" i="0" u="none" strike="noStrike" kern="1200" baseline="0" dirty="0" smtClean="0">
                    <a:solidFill>
                      <a:schemeClr val="tx1"/>
                    </a:solidFill>
                    <a:latin typeface="Arial" charset="0"/>
                    <a:ea typeface="新細明體" pitchFamily="18" charset="-120"/>
                    <a:cs typeface="+mn-cs"/>
                  </a:rPr>
                  <a:t>at Host “49ers” would be forwarded from R1 to R2 to R4.</a:t>
                </a:r>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37</a:t>
            </a:fld>
            <a:endParaRPr lang="en-US" altLang="zh-TW"/>
          </a:p>
        </p:txBody>
      </p:sp>
    </p:spTree>
    <p:extLst>
      <p:ext uri="{BB962C8B-B14F-4D97-AF65-F5344CB8AC3E}">
        <p14:creationId xmlns:p14="http://schemas.microsoft.com/office/powerpoint/2010/main" val="2123556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For example, if the destination host is from an IP address block that has not yet been allocated</a:t>
                </a:r>
              </a:p>
              <a:p>
                <a:r>
                  <a:rPr kumimoji="1" lang="en-US" altLang="zh-TW" sz="1200" b="0" i="0" u="none" strike="noStrike" kern="1200" baseline="0" dirty="0" smtClean="0">
                    <a:solidFill>
                      <a:schemeClr val="tx1"/>
                    </a:solidFill>
                    <a:latin typeface="Arial" charset="0"/>
                    <a:ea typeface="新細明體" pitchFamily="18" charset="-120"/>
                    <a:cs typeface="+mn-cs"/>
                  </a:rPr>
                  <a:t>by the Internet registry, the packet would keep hopping from one AS to another until the age</a:t>
                </a:r>
              </a:p>
              <a:p>
                <a:r>
                  <a:rPr kumimoji="1" lang="en-US" altLang="zh-TW" sz="1200" b="0" i="0" u="none" strike="noStrike" kern="1200" baseline="0" dirty="0" smtClean="0">
                    <a:solidFill>
                      <a:schemeClr val="tx1"/>
                    </a:solidFill>
                    <a:latin typeface="Arial" charset="0"/>
                    <a:ea typeface="新細明體" pitchFamily="18" charset="-120"/>
                    <a:cs typeface="+mn-cs"/>
                  </a:rPr>
                  <a:t>field (also known as the time-to-live field) in the IP packet header expires.</a:t>
                </a:r>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38</a:t>
            </a:fld>
            <a:endParaRPr lang="en-US" altLang="zh-TW"/>
          </a:p>
        </p:txBody>
      </p:sp>
    </p:spTree>
    <p:extLst>
      <p:ext uri="{BB962C8B-B14F-4D97-AF65-F5344CB8AC3E}">
        <p14:creationId xmlns:p14="http://schemas.microsoft.com/office/powerpoint/2010/main" val="2622101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mn-cs"/>
                  </a:rPr>
                  <a:t>For example, if the destination host is from an IP address block that has not yet been allocated</a:t>
                </a:r>
              </a:p>
              <a:p>
                <a:r>
                  <a:rPr kumimoji="1" lang="en-US" altLang="zh-TW" sz="1200" b="0" i="0" u="none" strike="noStrike" kern="1200" baseline="0" dirty="0" smtClean="0">
                    <a:solidFill>
                      <a:schemeClr val="tx1"/>
                    </a:solidFill>
                    <a:latin typeface="Arial" charset="0"/>
                    <a:ea typeface="新細明體" pitchFamily="18" charset="-120"/>
                    <a:cs typeface="+mn-cs"/>
                  </a:rPr>
                  <a:t>by the Internet registry, the packet would keep hopping from one AS to another until the age</a:t>
                </a:r>
              </a:p>
              <a:p>
                <a:r>
                  <a:rPr kumimoji="1" lang="en-US" altLang="zh-TW" sz="1200" b="0" i="0" u="none" strike="noStrike" kern="1200" baseline="0" dirty="0" smtClean="0">
                    <a:solidFill>
                      <a:schemeClr val="tx1"/>
                    </a:solidFill>
                    <a:latin typeface="Arial" charset="0"/>
                    <a:ea typeface="新細明體" pitchFamily="18" charset="-120"/>
                    <a:cs typeface="+mn-cs"/>
                  </a:rPr>
                  <a:t>field (also known as the time-to-live field) in the IP packet header expires.</a:t>
                </a:r>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39</a:t>
            </a:fld>
            <a:endParaRPr lang="en-US" altLang="zh-TW"/>
          </a:p>
        </p:txBody>
      </p:sp>
    </p:spTree>
    <p:extLst>
      <p:ext uri="{BB962C8B-B14F-4D97-AF65-F5344CB8AC3E}">
        <p14:creationId xmlns:p14="http://schemas.microsoft.com/office/powerpoint/2010/main" val="3187343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3600" b="1" dirty="0" smtClean="0">
                    <a:solidFill>
                      <a:srgbClr val="FF0000"/>
                    </a:solidFill>
                  </a:rPr>
                  <a:t>Now, </a:t>
                </a:r>
                <a:r>
                  <a:rPr kumimoji="1" lang="en-US" altLang="zh-TW" sz="1200" b="1" i="0" u="none" strike="noStrike" kern="1200" baseline="0" dirty="0" smtClean="0">
                    <a:solidFill>
                      <a:srgbClr val="FF0000"/>
                    </a:solidFill>
                    <a:latin typeface="Arial" charset="0"/>
                    <a:ea typeface="新細明體" pitchFamily="18" charset="-120"/>
                    <a:cs typeface="+mn-cs"/>
                  </a:rPr>
                  <a:t>there is no default route entry,0.0.0.0/0.</a:t>
                </a:r>
                <a:r>
                  <a:rPr kumimoji="1" lang="en-US" altLang="zh-TW" sz="1200" b="0" i="0" u="none" strike="noStrike" kern="1200" baseline="0" dirty="0" smtClean="0">
                    <a:solidFill>
                      <a:schemeClr val="tx1"/>
                    </a:solidFill>
                    <a:latin typeface="Arial" charset="0"/>
                    <a:ea typeface="新細明體" pitchFamily="18" charset="-120"/>
                    <a:cs typeface="+mn-cs"/>
                  </a:rPr>
                  <a:t> </a:t>
                </a:r>
              </a:p>
              <a:p>
                <a:r>
                  <a:rPr kumimoji="1" lang="en-US" altLang="zh-TW" sz="1200" b="0" i="0" u="none" strike="noStrike" kern="1200" baseline="0" dirty="0" smtClean="0">
                    <a:solidFill>
                      <a:schemeClr val="tx1"/>
                    </a:solidFill>
                    <a:latin typeface="Arial" charset="0"/>
                    <a:ea typeface="新細明體" pitchFamily="18" charset="-120"/>
                    <a:cs typeface="+mn-cs"/>
                  </a:rPr>
                  <a:t>Here network 172.17.0.0/16 homed in AS64822 would know AS64731, which will share this information with AS64730.</a:t>
                </a:r>
              </a:p>
              <a:p>
                <a:r>
                  <a:rPr kumimoji="1" lang="en-US" altLang="zh-TW" sz="1200" b="0" i="0" u="none" strike="noStrike" kern="1200" baseline="0" dirty="0" smtClean="0">
                    <a:solidFill>
                      <a:schemeClr val="tx1"/>
                    </a:solidFill>
                    <a:latin typeface="Arial" charset="0"/>
                    <a:ea typeface="新細明體" pitchFamily="18" charset="-120"/>
                    <a:cs typeface="+mn-cs"/>
                  </a:rPr>
                  <a:t>Then, if Host “49ers” in network 192.168.40.0/21 in AS64617 generates a packet to an IP destination that is from an IP address that is not valid, the border router in AS64701 would note this and drop this packet</a:t>
                </a:r>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40</a:t>
            </a:fld>
            <a:endParaRPr lang="en-US" altLang="zh-TW"/>
          </a:p>
        </p:txBody>
      </p:sp>
    </p:spTree>
    <p:extLst>
      <p:ext uri="{BB962C8B-B14F-4D97-AF65-F5344CB8AC3E}">
        <p14:creationId xmlns:p14="http://schemas.microsoft.com/office/powerpoint/2010/main" val="582226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41</a:t>
            </a:fld>
            <a:endParaRPr lang="en-US" altLang="zh-TW"/>
          </a:p>
        </p:txBody>
      </p:sp>
    </p:spTree>
    <p:extLst>
      <p:ext uri="{BB962C8B-B14F-4D97-AF65-F5344CB8AC3E}">
        <p14:creationId xmlns:p14="http://schemas.microsoft.com/office/powerpoint/2010/main" val="1582174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42</a:t>
            </a:fld>
            <a:endParaRPr lang="en-US" altLang="zh-TW"/>
          </a:p>
        </p:txBody>
      </p:sp>
    </p:spTree>
    <p:extLst>
      <p:ext uri="{BB962C8B-B14F-4D97-AF65-F5344CB8AC3E}">
        <p14:creationId xmlns:p14="http://schemas.microsoft.com/office/powerpoint/2010/main" val="2188785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en-US" altLang="zh-TW" sz="3600" dirty="0" smtClean="0"/>
              </a:p>
            </p:txBody>
          </p:sp>
        </mc:Choice>
        <mc:Fallback xmlns="">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TW" altLang="en-US" sz="2400" dirty="0" smtClean="0"/>
                  <a:t>這是利用剛剛的</a:t>
                </a:r>
                <a:r>
                  <a:rPr lang="en-US" altLang="zh-TW" sz="2400" dirty="0" smtClean="0"/>
                  <a:t>rule</a:t>
                </a:r>
                <a:r>
                  <a:rPr lang="zh-TW" altLang="en-US" sz="2400" dirty="0" smtClean="0"/>
                  <a:t> </a:t>
                </a:r>
                <a:r>
                  <a:rPr lang="en-US" altLang="zh-TW" sz="2400" dirty="0" smtClean="0"/>
                  <a:t>table</a:t>
                </a:r>
                <a:r>
                  <a:rPr lang="zh-TW" altLang="en-US" sz="2400" dirty="0" smtClean="0"/>
                  <a:t>建出來的</a:t>
                </a:r>
                <a:r>
                  <a:rPr lang="en-US" altLang="zh-TW" sz="2400" dirty="0" smtClean="0"/>
                  <a:t>RLHS</a:t>
                </a:r>
                <a:r>
                  <a:rPr lang="zh-TW" altLang="en-US" sz="2400" baseline="0" dirty="0" smtClean="0"/>
                  <a:t>，</a:t>
                </a:r>
                <a:r>
                  <a:rPr lang="en-US" altLang="zh-TW" sz="2400" b="0" i="0" smtClean="0">
                    <a:latin typeface="Cambria Math" panose="02040503050406030204" pitchFamily="18" charset="0"/>
                  </a:rPr>
                  <a:t>𝐺_4^1</a:t>
                </a:r>
                <a:r>
                  <a:rPr lang="zh-TW" altLang="en-US" sz="2400" b="0" i="0" smtClean="0">
                    <a:latin typeface="Cambria Math" panose="02040503050406030204" pitchFamily="18" charset="0"/>
                  </a:rPr>
                  <a:t> 的</a:t>
                </a:r>
                <a:r>
                  <a:rPr lang="en-US" altLang="zh-TW" sz="2400" b="0" i="0" smtClean="0">
                    <a:latin typeface="Cambria Math" panose="02040503050406030204" pitchFamily="18" charset="0"/>
                  </a:rPr>
                  <a:t>LL</a:t>
                </a:r>
                <a:r>
                  <a:rPr lang="zh-TW" altLang="en-US" sz="2400" b="0" i="0" smtClean="0">
                    <a:latin typeface="Cambria Math" panose="02040503050406030204" pitchFamily="18" charset="0"/>
                  </a:rPr>
                  <a:t> </a:t>
                </a:r>
                <a:r>
                  <a:rPr lang="en-US" altLang="zh-TW" sz="2400" b="0" i="0" smtClean="0">
                    <a:latin typeface="Cambria Math" panose="02040503050406030204" pitchFamily="18" charset="0"/>
                  </a:rPr>
                  <a:t>stage</a:t>
                </a:r>
                <a:r>
                  <a:rPr lang="zh-TW" altLang="en-US" sz="2400" b="0" i="0" smtClean="0">
                    <a:latin typeface="Cambria Math" panose="02040503050406030204" pitchFamily="18" charset="0"/>
                  </a:rPr>
                  <a:t>中，存的是</a:t>
                </a:r>
                <a:r>
                  <a:rPr lang="en-US" altLang="zh-TW" sz="2400" dirty="0" err="1" smtClean="0"/>
                  <a:t>DstIP</a:t>
                </a:r>
                <a:r>
                  <a:rPr lang="zh-TW" altLang="en-US" sz="2400" dirty="0" smtClean="0"/>
                  <a:t>、</a:t>
                </a:r>
                <a:r>
                  <a:rPr lang="en-US" altLang="zh-TW" sz="2400" dirty="0" err="1" smtClean="0"/>
                  <a:t>DstLen</a:t>
                </a:r>
                <a:r>
                  <a:rPr lang="zh-TW" altLang="en-US" sz="2400" dirty="0" smtClean="0"/>
                  <a:t>、</a:t>
                </a:r>
                <a:r>
                  <a:rPr lang="en-US" altLang="zh-TW" sz="2400" dirty="0" smtClean="0"/>
                  <a:t>proto</a:t>
                </a:r>
                <a:r>
                  <a:rPr lang="zh-TW" altLang="en-US" sz="2400" dirty="0" smtClean="0"/>
                  <a:t>、</a:t>
                </a:r>
                <a:r>
                  <a:rPr lang="en-US" altLang="zh-TW" sz="2400" dirty="0" smtClean="0"/>
                  <a:t>priority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sz="2400" dirty="0" smtClean="0"/>
              </a:p>
            </p:txBody>
          </p:sp>
        </mc:Fallback>
      </mc:AlternateContent>
      <p:sp>
        <p:nvSpPr>
          <p:cNvPr id="4" name="日期版面配置區 3"/>
          <p:cNvSpPr>
            <a:spLocks noGrp="1"/>
          </p:cNvSpPr>
          <p:nvPr>
            <p:ph type="dt" idx="10"/>
          </p:nvPr>
        </p:nvSpPr>
        <p:spPr/>
        <p:txBody>
          <a:bodyPr/>
          <a:lstStyle/>
          <a:p>
            <a:pPr>
              <a:defRPr/>
            </a:pPr>
            <a:fld id="{1A6046BC-7915-4621-A9FA-A35EE5AFFA92}"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9D3617EA-A6CF-4558-AC15-02924CA09645}" type="slidenum">
              <a:rPr lang="en-US" altLang="zh-TW" smtClean="0"/>
              <a:pPr>
                <a:defRPr/>
              </a:pPr>
              <a:t>43</a:t>
            </a:fld>
            <a:endParaRPr lang="en-US" altLang="zh-TW"/>
          </a:p>
        </p:txBody>
      </p:sp>
    </p:spTree>
    <p:extLst>
      <p:ext uri="{BB962C8B-B14F-4D97-AF65-F5344CB8AC3E}">
        <p14:creationId xmlns:p14="http://schemas.microsoft.com/office/powerpoint/2010/main" val="78403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61</a:t>
            </a:fld>
            <a:endParaRPr lang="en-US" altLang="zh-TW"/>
          </a:p>
        </p:txBody>
      </p:sp>
    </p:spTree>
    <p:extLst>
      <p:ext uri="{BB962C8B-B14F-4D97-AF65-F5344CB8AC3E}">
        <p14:creationId xmlns:p14="http://schemas.microsoft.com/office/powerpoint/2010/main" val="20826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6</a:t>
            </a:fld>
            <a:endParaRPr lang="en-US" altLang="zh-TW"/>
          </a:p>
        </p:txBody>
      </p:sp>
    </p:spTree>
    <p:extLst>
      <p:ext uri="{BB962C8B-B14F-4D97-AF65-F5344CB8AC3E}">
        <p14:creationId xmlns:p14="http://schemas.microsoft.com/office/powerpoint/2010/main" val="2568009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F18D1A2-06CC-4B98-B0B9-B1A874C2956B}" type="slidenum">
              <a:rPr lang="zh-TW" altLang="en-US" smtClean="0"/>
              <a:t>66</a:t>
            </a:fld>
            <a:endParaRPr lang="zh-TW" altLang="en-US"/>
          </a:p>
        </p:txBody>
      </p:sp>
    </p:spTree>
    <p:extLst>
      <p:ext uri="{BB962C8B-B14F-4D97-AF65-F5344CB8AC3E}">
        <p14:creationId xmlns:p14="http://schemas.microsoft.com/office/powerpoint/2010/main" val="913471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74</a:t>
            </a:fld>
            <a:endParaRPr lang="en-US" altLang="zh-TW"/>
          </a:p>
        </p:txBody>
      </p:sp>
    </p:spTree>
    <p:extLst>
      <p:ext uri="{BB962C8B-B14F-4D97-AF65-F5344CB8AC3E}">
        <p14:creationId xmlns:p14="http://schemas.microsoft.com/office/powerpoint/2010/main" val="187147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7</a:t>
            </a:fld>
            <a:endParaRPr lang="en-US" altLang="zh-TW"/>
          </a:p>
        </p:txBody>
      </p:sp>
    </p:spTree>
    <p:extLst>
      <p:ext uri="{BB962C8B-B14F-4D97-AF65-F5344CB8AC3E}">
        <p14:creationId xmlns:p14="http://schemas.microsoft.com/office/powerpoint/2010/main" val="54678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8</a:t>
            </a:fld>
            <a:endParaRPr lang="en-US" altLang="zh-TW"/>
          </a:p>
        </p:txBody>
      </p:sp>
    </p:spTree>
    <p:extLst>
      <p:ext uri="{BB962C8B-B14F-4D97-AF65-F5344CB8AC3E}">
        <p14:creationId xmlns:p14="http://schemas.microsoft.com/office/powerpoint/2010/main" val="46804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9</a:t>
            </a:fld>
            <a:endParaRPr lang="en-US" altLang="zh-TW"/>
          </a:p>
        </p:txBody>
      </p:sp>
    </p:spTree>
    <p:extLst>
      <p:ext uri="{BB962C8B-B14F-4D97-AF65-F5344CB8AC3E}">
        <p14:creationId xmlns:p14="http://schemas.microsoft.com/office/powerpoint/2010/main" val="258678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10</a:t>
            </a:fld>
            <a:endParaRPr lang="en-US" altLang="zh-TW"/>
          </a:p>
        </p:txBody>
      </p:sp>
    </p:spTree>
    <p:extLst>
      <p:ext uri="{BB962C8B-B14F-4D97-AF65-F5344CB8AC3E}">
        <p14:creationId xmlns:p14="http://schemas.microsoft.com/office/powerpoint/2010/main" val="259523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E80364E5-E223-41E7-8F7B-C58689653AC1}" type="datetime1">
              <a:rPr lang="zh-TW" altLang="en-US" smtClean="0"/>
              <a:pPr>
                <a:defRPr/>
              </a:pPr>
              <a:t>2018/3/12</a:t>
            </a:fld>
            <a:endParaRPr lang="en-US" altLang="zh-TW"/>
          </a:p>
        </p:txBody>
      </p:sp>
      <p:sp>
        <p:nvSpPr>
          <p:cNvPr id="5" name="頁尾版面配置區 4"/>
          <p:cNvSpPr>
            <a:spLocks noGrp="1"/>
          </p:cNvSpPr>
          <p:nvPr>
            <p:ph type="ftr" sz="quarter" idx="11"/>
          </p:nvPr>
        </p:nvSpPr>
        <p:spPr/>
        <p:txBody>
          <a:bodyPr/>
          <a:lstStyle/>
          <a:p>
            <a:pPr>
              <a:defRPr/>
            </a:pPr>
            <a:r>
              <a:rPr lang="en-US" altLang="zh-TW" smtClean="0"/>
              <a:t>CSIE CIAL Lab</a:t>
            </a:r>
            <a:endParaRPr lang="en-US" altLang="zh-TW"/>
          </a:p>
        </p:txBody>
      </p:sp>
      <p:sp>
        <p:nvSpPr>
          <p:cNvPr id="6" name="投影片編號版面配置區 5"/>
          <p:cNvSpPr>
            <a:spLocks noGrp="1"/>
          </p:cNvSpPr>
          <p:nvPr>
            <p:ph type="sldNum" sz="quarter" idx="12"/>
          </p:nvPr>
        </p:nvSpPr>
        <p:spPr/>
        <p:txBody>
          <a:bodyPr/>
          <a:lstStyle/>
          <a:p>
            <a:pPr>
              <a:defRPr/>
            </a:pPr>
            <a:fld id="{B67C58D4-8247-4CDB-B8D8-366157AD7CF1}" type="slidenum">
              <a:rPr lang="en-US" altLang="zh-TW" smtClean="0"/>
              <a:pPr>
                <a:defRPr/>
              </a:pPr>
              <a:t>11</a:t>
            </a:fld>
            <a:endParaRPr lang="en-US" altLang="zh-TW"/>
          </a:p>
        </p:txBody>
      </p:sp>
    </p:spTree>
    <p:extLst>
      <p:ext uri="{BB962C8B-B14F-4D97-AF65-F5344CB8AC3E}">
        <p14:creationId xmlns:p14="http://schemas.microsoft.com/office/powerpoint/2010/main" val="207029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kumimoji="0" lang="zh-TW" altLang="zh-TW">
              <a:ea typeface="新細明體" pitchFamily="18" charset="-120"/>
            </a:endParaRPr>
          </a:p>
        </p:txBody>
      </p:sp>
      <p:sp>
        <p:nvSpPr>
          <p:cNvPr id="10035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zh-TW" altLang="en-US"/>
              <a:t>按一下以編輯母片標題樣式</a:t>
            </a:r>
          </a:p>
        </p:txBody>
      </p:sp>
      <p:sp>
        <p:nvSpPr>
          <p:cNvPr id="10035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zh-TW" altLang="en-US"/>
              <a:t>按一下以編輯母片副標題樣式</a:t>
            </a:r>
          </a:p>
        </p:txBody>
      </p:sp>
      <p:sp>
        <p:nvSpPr>
          <p:cNvPr id="7" name="Rectangle 7"/>
          <p:cNvSpPr>
            <a:spLocks noGrp="1" noChangeArrowheads="1"/>
          </p:cNvSpPr>
          <p:nvPr>
            <p:ph type="dt" sz="half" idx="10"/>
          </p:nvPr>
        </p:nvSpPr>
        <p:spPr/>
        <p:txBody>
          <a:bodyPr/>
          <a:lstStyle>
            <a:lvl1pPr>
              <a:defRPr/>
            </a:lvl1pPr>
          </a:lstStyle>
          <a:p>
            <a:pPr>
              <a:defRPr/>
            </a:pPr>
            <a:fld id="{60555732-0661-4510-8994-21747E367F95}" type="datetime1">
              <a:rPr lang="zh-TW" altLang="en-US"/>
              <a:pPr>
                <a:defRPr/>
              </a:pPr>
              <a:t>2018/3/12</a:t>
            </a:fld>
            <a:endParaRPr lang="en-US" altLang="zh-TW"/>
          </a:p>
        </p:txBody>
      </p:sp>
      <p:sp>
        <p:nvSpPr>
          <p:cNvPr id="8" name="Rectangle 8"/>
          <p:cNvSpPr>
            <a:spLocks noGrp="1" noChangeArrowheads="1"/>
          </p:cNvSpPr>
          <p:nvPr>
            <p:ph type="ftr" sz="quarter" idx="11"/>
          </p:nvPr>
        </p:nvSpPr>
        <p:spPr>
          <a:xfrm>
            <a:off x="2843213" y="6308725"/>
            <a:ext cx="4033837" cy="457200"/>
          </a:xfrm>
        </p:spPr>
        <p:txBody>
          <a:bodyPr/>
          <a:lstStyle>
            <a:lvl1pPr>
              <a:defRPr/>
            </a:lvl1pPr>
          </a:lstStyle>
          <a:p>
            <a:pPr>
              <a:defRPr/>
            </a:pPr>
            <a:r>
              <a:rPr lang="en-US" altLang="zh-TW"/>
              <a:t>National Cheng Kung University CSIE Computer &amp; Internet Architecture Lab </a:t>
            </a:r>
          </a:p>
        </p:txBody>
      </p:sp>
      <p:sp>
        <p:nvSpPr>
          <p:cNvPr id="9" name="Rectangle 9"/>
          <p:cNvSpPr>
            <a:spLocks noGrp="1" noChangeArrowheads="1"/>
          </p:cNvSpPr>
          <p:nvPr>
            <p:ph type="sldNum" sz="quarter" idx="12"/>
          </p:nvPr>
        </p:nvSpPr>
        <p:spPr/>
        <p:txBody>
          <a:bodyPr/>
          <a:lstStyle>
            <a:lvl1pPr>
              <a:defRPr/>
            </a:lvl1pPr>
          </a:lstStyle>
          <a:p>
            <a:pPr>
              <a:defRPr/>
            </a:pPr>
            <a:fld id="{C4D525C8-037D-4D9C-A89D-84B4CBED0478}" type="slidenum">
              <a:rPr lang="en-US" altLang="zh-TW"/>
              <a:pPr>
                <a:defRPr/>
              </a:pPr>
              <a:t>‹#›</a:t>
            </a:fld>
            <a:endParaRPr lang="en-US" altLang="zh-TW"/>
          </a:p>
        </p:txBody>
      </p:sp>
    </p:spTree>
    <p:extLst>
      <p:ext uri="{BB962C8B-B14F-4D97-AF65-F5344CB8AC3E}">
        <p14:creationId xmlns:p14="http://schemas.microsoft.com/office/powerpoint/2010/main" val="197407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6080299-9B71-4CE5-8AF3-49E78D1409C8}" type="datetime1">
              <a:rPr lang="zh-TW" altLang="en-US"/>
              <a:pPr>
                <a:defRPr/>
              </a:pPr>
              <a:t>2018/3/12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CDD35581-8FB1-4BA3-A1BD-7283ADB7F164}" type="slidenum">
              <a:rPr lang="en-US" altLang="zh-TW"/>
              <a:pPr>
                <a:defRPr/>
              </a:pPr>
              <a:t>‹#›</a:t>
            </a:fld>
            <a:endParaRPr lang="en-US" altLang="zh-TW"/>
          </a:p>
        </p:txBody>
      </p:sp>
    </p:spTree>
    <p:extLst>
      <p:ext uri="{BB962C8B-B14F-4D97-AF65-F5344CB8AC3E}">
        <p14:creationId xmlns:p14="http://schemas.microsoft.com/office/powerpoint/2010/main" val="46151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34150" y="549275"/>
            <a:ext cx="1924050" cy="53943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2000" y="549275"/>
            <a:ext cx="5619750" cy="53943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2AF09290-2659-4358-AE6E-0D2AB2AB43AE}" type="datetime1">
              <a:rPr lang="zh-TW" altLang="en-US"/>
              <a:pPr>
                <a:defRPr/>
              </a:pPr>
              <a:t>2018/3/12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B4378D4B-52B5-445E-B845-CE63557AFEDD}" type="slidenum">
              <a:rPr lang="en-US" altLang="zh-TW"/>
              <a:pPr>
                <a:defRPr/>
              </a:pPr>
              <a:t>‹#›</a:t>
            </a:fld>
            <a:endParaRPr lang="en-US" altLang="zh-TW"/>
          </a:p>
        </p:txBody>
      </p:sp>
    </p:spTree>
    <p:extLst>
      <p:ext uri="{BB962C8B-B14F-4D97-AF65-F5344CB8AC3E}">
        <p14:creationId xmlns:p14="http://schemas.microsoft.com/office/powerpoint/2010/main" val="247968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2000" y="1412875"/>
            <a:ext cx="37719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0" y="1412875"/>
            <a:ext cx="37719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B53D082F-EB1F-4CA9-A2BB-73C8CA86B6DC}" type="datetime1">
              <a:rPr lang="zh-TW" altLang="en-US"/>
              <a:pPr>
                <a:defRPr/>
              </a:pPr>
              <a:t>2018/3/12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3FE7B881-FCCB-4025-94C8-DA2AFB2801F9}" type="slidenum">
              <a:rPr lang="en-US" altLang="zh-TW"/>
              <a:pPr>
                <a:defRPr/>
              </a:pPr>
              <a:t>‹#›</a:t>
            </a:fld>
            <a:endParaRPr lang="en-US" altLang="zh-TW"/>
          </a:p>
        </p:txBody>
      </p:sp>
    </p:spTree>
    <p:extLst>
      <p:ext uri="{BB962C8B-B14F-4D97-AF65-F5344CB8AC3E}">
        <p14:creationId xmlns:p14="http://schemas.microsoft.com/office/powerpoint/2010/main" val="88730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62000" y="549275"/>
            <a:ext cx="7696200" cy="5921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762000" y="1412875"/>
            <a:ext cx="76962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3662556-DD1A-4320-A61A-1EEC9D929459}" type="datetime1">
              <a:rPr lang="zh-TW" altLang="en-US"/>
              <a:pPr>
                <a:defRPr/>
              </a:pPr>
              <a:t>2018/3/12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89EE0783-66AB-4E9E-B57F-90858DA08AE8}" type="slidenum">
              <a:rPr lang="en-US" altLang="zh-TW"/>
              <a:pPr>
                <a:defRPr/>
              </a:pPr>
              <a:t>‹#›</a:t>
            </a:fld>
            <a:endParaRPr lang="en-US" altLang="zh-TW"/>
          </a:p>
        </p:txBody>
      </p:sp>
    </p:spTree>
    <p:extLst>
      <p:ext uri="{BB962C8B-B14F-4D97-AF65-F5344CB8AC3E}">
        <p14:creationId xmlns:p14="http://schemas.microsoft.com/office/powerpoint/2010/main" val="16473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45B5826-75D5-42B3-A5C4-B229DF8C6A71}" type="datetime1">
              <a:rPr lang="zh-TW" altLang="en-US"/>
              <a:pPr>
                <a:defRPr/>
              </a:pPr>
              <a:t>2018/3/12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716951E2-EEAA-4669-B8F0-B40FD5B3C243}" type="slidenum">
              <a:rPr lang="en-US" altLang="zh-TW"/>
              <a:pPr>
                <a:defRPr/>
              </a:pPr>
              <a:t>‹#›</a:t>
            </a:fld>
            <a:endParaRPr lang="en-US" altLang="zh-TW"/>
          </a:p>
        </p:txBody>
      </p:sp>
    </p:spTree>
    <p:extLst>
      <p:ext uri="{BB962C8B-B14F-4D97-AF65-F5344CB8AC3E}">
        <p14:creationId xmlns:p14="http://schemas.microsoft.com/office/powerpoint/2010/main" val="215020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6D3840D1-7F77-4D1A-BD2B-AA0AFA56A26A}" type="datetime1">
              <a:rPr lang="zh-TW" altLang="en-US"/>
              <a:pPr>
                <a:defRPr/>
              </a:pPr>
              <a:t>2018/3/12</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6" name="Rectangle 6"/>
          <p:cNvSpPr>
            <a:spLocks noGrp="1" noChangeArrowheads="1"/>
          </p:cNvSpPr>
          <p:nvPr>
            <p:ph type="sldNum" sz="quarter" idx="12"/>
          </p:nvPr>
        </p:nvSpPr>
        <p:spPr>
          <a:ln/>
        </p:spPr>
        <p:txBody>
          <a:bodyPr/>
          <a:lstStyle>
            <a:lvl1pPr>
              <a:defRPr/>
            </a:lvl1pPr>
          </a:lstStyle>
          <a:p>
            <a:pPr>
              <a:defRPr/>
            </a:pPr>
            <a:fld id="{8CF754AE-326A-49DC-BA3C-648274DC3B11}" type="slidenum">
              <a:rPr lang="en-US" altLang="zh-TW"/>
              <a:pPr>
                <a:defRPr/>
              </a:pPr>
              <a:t>‹#›</a:t>
            </a:fld>
            <a:endParaRPr lang="en-US" altLang="zh-TW"/>
          </a:p>
        </p:txBody>
      </p:sp>
    </p:spTree>
    <p:extLst>
      <p:ext uri="{BB962C8B-B14F-4D97-AF65-F5344CB8AC3E}">
        <p14:creationId xmlns:p14="http://schemas.microsoft.com/office/powerpoint/2010/main" val="12411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2000" y="1412875"/>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0" y="1412875"/>
            <a:ext cx="37719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3A8D7D96-79B4-4AC6-A23F-82AC22FB9E37}" type="datetime1">
              <a:rPr lang="zh-TW" altLang="en-US"/>
              <a:pPr>
                <a:defRPr/>
              </a:pPr>
              <a:t>2018/3/12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D86F1F05-B80C-4342-AEC2-30DC8D76B3D4}" type="slidenum">
              <a:rPr lang="en-US" altLang="zh-TW"/>
              <a:pPr>
                <a:defRPr/>
              </a:pPr>
              <a:t>‹#›</a:t>
            </a:fld>
            <a:endParaRPr lang="en-US" altLang="zh-TW"/>
          </a:p>
        </p:txBody>
      </p:sp>
    </p:spTree>
    <p:extLst>
      <p:ext uri="{BB962C8B-B14F-4D97-AF65-F5344CB8AC3E}">
        <p14:creationId xmlns:p14="http://schemas.microsoft.com/office/powerpoint/2010/main" val="169736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B2C8D481-9A74-41A8-A3DD-B725FABA0BFD}" type="datetime1">
              <a:rPr lang="zh-TW" altLang="en-US"/>
              <a:pPr>
                <a:defRPr/>
              </a:pPr>
              <a:t>2018/3/12</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9" name="Rectangle 6"/>
          <p:cNvSpPr>
            <a:spLocks noGrp="1" noChangeArrowheads="1"/>
          </p:cNvSpPr>
          <p:nvPr>
            <p:ph type="sldNum" sz="quarter" idx="12"/>
          </p:nvPr>
        </p:nvSpPr>
        <p:spPr>
          <a:ln/>
        </p:spPr>
        <p:txBody>
          <a:bodyPr/>
          <a:lstStyle>
            <a:lvl1pPr>
              <a:defRPr/>
            </a:lvl1pPr>
          </a:lstStyle>
          <a:p>
            <a:pPr>
              <a:defRPr/>
            </a:pPr>
            <a:fld id="{5D8368F9-24E6-4439-86FC-553CFE5611B9}" type="slidenum">
              <a:rPr lang="en-US" altLang="zh-TW"/>
              <a:pPr>
                <a:defRPr/>
              </a:pPr>
              <a:t>‹#›</a:t>
            </a:fld>
            <a:endParaRPr lang="en-US" altLang="zh-TW"/>
          </a:p>
        </p:txBody>
      </p:sp>
    </p:spTree>
    <p:extLst>
      <p:ext uri="{BB962C8B-B14F-4D97-AF65-F5344CB8AC3E}">
        <p14:creationId xmlns:p14="http://schemas.microsoft.com/office/powerpoint/2010/main" val="307046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C93432D8-DDB8-4D0D-A821-5B579638449B}" type="datetime1">
              <a:rPr lang="zh-TW" altLang="en-US"/>
              <a:pPr>
                <a:defRPr/>
              </a:pPr>
              <a:t>2018/3/12</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5" name="Rectangle 6"/>
          <p:cNvSpPr>
            <a:spLocks noGrp="1" noChangeArrowheads="1"/>
          </p:cNvSpPr>
          <p:nvPr>
            <p:ph type="sldNum" sz="quarter" idx="12"/>
          </p:nvPr>
        </p:nvSpPr>
        <p:spPr>
          <a:ln/>
        </p:spPr>
        <p:txBody>
          <a:bodyPr/>
          <a:lstStyle>
            <a:lvl1pPr>
              <a:defRPr/>
            </a:lvl1pPr>
          </a:lstStyle>
          <a:p>
            <a:pPr>
              <a:defRPr/>
            </a:pPr>
            <a:fld id="{CC3723CC-A3E8-494E-B22F-9BADF4484A4A}" type="slidenum">
              <a:rPr lang="en-US" altLang="zh-TW"/>
              <a:pPr>
                <a:defRPr/>
              </a:pPr>
              <a:t>‹#›</a:t>
            </a:fld>
            <a:endParaRPr lang="en-US" altLang="zh-TW"/>
          </a:p>
        </p:txBody>
      </p:sp>
    </p:spTree>
    <p:extLst>
      <p:ext uri="{BB962C8B-B14F-4D97-AF65-F5344CB8AC3E}">
        <p14:creationId xmlns:p14="http://schemas.microsoft.com/office/powerpoint/2010/main" val="319749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528D2E-D3A3-40BD-85D2-775B7A5B698A}" type="datetime1">
              <a:rPr lang="zh-TW" altLang="en-US"/>
              <a:pPr>
                <a:defRPr/>
              </a:pPr>
              <a:t>2018/3/12</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4" name="Rectangle 6"/>
          <p:cNvSpPr>
            <a:spLocks noGrp="1" noChangeArrowheads="1"/>
          </p:cNvSpPr>
          <p:nvPr>
            <p:ph type="sldNum" sz="quarter" idx="12"/>
          </p:nvPr>
        </p:nvSpPr>
        <p:spPr>
          <a:ln/>
        </p:spPr>
        <p:txBody>
          <a:bodyPr/>
          <a:lstStyle>
            <a:lvl1pPr>
              <a:defRPr/>
            </a:lvl1pPr>
          </a:lstStyle>
          <a:p>
            <a:pPr>
              <a:defRPr/>
            </a:pPr>
            <a:fld id="{1CCA9615-97A3-4B50-80FA-CDDFC7E0164E}" type="slidenum">
              <a:rPr lang="en-US" altLang="zh-TW"/>
              <a:pPr>
                <a:defRPr/>
              </a:pPr>
              <a:t>‹#›</a:t>
            </a:fld>
            <a:endParaRPr lang="en-US" altLang="zh-TW"/>
          </a:p>
        </p:txBody>
      </p:sp>
    </p:spTree>
    <p:extLst>
      <p:ext uri="{BB962C8B-B14F-4D97-AF65-F5344CB8AC3E}">
        <p14:creationId xmlns:p14="http://schemas.microsoft.com/office/powerpoint/2010/main" val="3605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A9F84AE2-8279-4719-AA7D-0CCC31134587}" type="datetime1">
              <a:rPr lang="zh-TW" altLang="en-US"/>
              <a:pPr>
                <a:defRPr/>
              </a:pPr>
              <a:t>2018/3/12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9268E641-5E6C-4237-BE88-7A5ACB6ACF21}" type="slidenum">
              <a:rPr lang="en-US" altLang="zh-TW"/>
              <a:pPr>
                <a:defRPr/>
              </a:pPr>
              <a:t>‹#›</a:t>
            </a:fld>
            <a:endParaRPr lang="en-US" altLang="zh-TW"/>
          </a:p>
        </p:txBody>
      </p:sp>
    </p:spTree>
    <p:extLst>
      <p:ext uri="{BB962C8B-B14F-4D97-AF65-F5344CB8AC3E}">
        <p14:creationId xmlns:p14="http://schemas.microsoft.com/office/powerpoint/2010/main" val="138822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DE7A583F-7C87-430E-BA42-51959189E1EB}" type="datetime1">
              <a:rPr lang="zh-TW" altLang="en-US"/>
              <a:pPr>
                <a:defRPr/>
              </a:pPr>
              <a:t>2018/3/12</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National Cheng Kung University CSIE Computer &amp; Internet Architecture Lab </a:t>
            </a:r>
          </a:p>
        </p:txBody>
      </p:sp>
      <p:sp>
        <p:nvSpPr>
          <p:cNvPr id="7" name="Rectangle 6"/>
          <p:cNvSpPr>
            <a:spLocks noGrp="1" noChangeArrowheads="1"/>
          </p:cNvSpPr>
          <p:nvPr>
            <p:ph type="sldNum" sz="quarter" idx="12"/>
          </p:nvPr>
        </p:nvSpPr>
        <p:spPr>
          <a:ln/>
        </p:spPr>
        <p:txBody>
          <a:bodyPr/>
          <a:lstStyle>
            <a:lvl1pPr>
              <a:defRPr/>
            </a:lvl1pPr>
          </a:lstStyle>
          <a:p>
            <a:pPr>
              <a:defRPr/>
            </a:pPr>
            <a:fld id="{5D2EF0DD-2EB3-4841-BC04-5E0E052FC0DC}" type="slidenum">
              <a:rPr lang="en-US" altLang="zh-TW"/>
              <a:pPr>
                <a:defRPr/>
              </a:pPr>
              <a:t>‹#›</a:t>
            </a:fld>
            <a:endParaRPr lang="en-US" altLang="zh-TW"/>
          </a:p>
        </p:txBody>
      </p:sp>
    </p:spTree>
    <p:extLst>
      <p:ext uri="{BB962C8B-B14F-4D97-AF65-F5344CB8AC3E}">
        <p14:creationId xmlns:p14="http://schemas.microsoft.com/office/powerpoint/2010/main" val="118285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49275"/>
            <a:ext cx="76962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762000" y="1412875"/>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9332" name="Rectangle 4"/>
          <p:cNvSpPr>
            <a:spLocks noGrp="1" noChangeArrowheads="1"/>
          </p:cNvSpPr>
          <p:nvPr>
            <p:ph type="dt" sz="half" idx="2"/>
          </p:nvPr>
        </p:nvSpPr>
        <p:spPr bwMode="auto">
          <a:xfrm>
            <a:off x="762000" y="630872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C5623A5B-BE50-49C9-96A3-44CA19F684C2}" type="datetime1">
              <a:rPr lang="zh-TW" altLang="en-US"/>
              <a:pPr>
                <a:defRPr/>
              </a:pPr>
              <a:t>2018/3/12</a:t>
            </a:fld>
            <a:endParaRPr lang="en-US" altLang="zh-TW"/>
          </a:p>
        </p:txBody>
      </p:sp>
      <p:sp>
        <p:nvSpPr>
          <p:cNvPr id="99333" name="Rectangle 5"/>
          <p:cNvSpPr>
            <a:spLocks noGrp="1" noChangeArrowheads="1"/>
          </p:cNvSpPr>
          <p:nvPr>
            <p:ph type="ftr" sz="quarter" idx="3"/>
          </p:nvPr>
        </p:nvSpPr>
        <p:spPr bwMode="auto">
          <a:xfrm>
            <a:off x="2843213" y="6284913"/>
            <a:ext cx="39608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r>
              <a:rPr lang="en-US" altLang="zh-TW"/>
              <a:t>National Cheng Kung University CSIE Computer &amp; Internet Architecture Lab </a:t>
            </a:r>
          </a:p>
        </p:txBody>
      </p:sp>
      <p:sp>
        <p:nvSpPr>
          <p:cNvPr id="99334" name="Rectangle 6"/>
          <p:cNvSpPr>
            <a:spLocks noGrp="1" noChangeArrowheads="1"/>
          </p:cNvSpPr>
          <p:nvPr>
            <p:ph type="sldNum" sz="quarter" idx="4"/>
          </p:nvPr>
        </p:nvSpPr>
        <p:spPr bwMode="auto">
          <a:xfrm>
            <a:off x="6858000" y="6308725"/>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新細明體" pitchFamily="18" charset="-120"/>
              </a:defRPr>
            </a:lvl1pPr>
          </a:lstStyle>
          <a:p>
            <a:pPr>
              <a:defRPr/>
            </a:pPr>
            <a:fld id="{22008DEC-E19B-4006-9D6C-42694AEFA0F0}" type="slidenum">
              <a:rPr lang="en-US" altLang="zh-TW"/>
              <a:pPr>
                <a:defRPr/>
              </a:pPr>
              <a:t>‹#›</a:t>
            </a:fld>
            <a:endParaRPr lang="en-US" altLang="zh-TW"/>
          </a:p>
        </p:txBody>
      </p:sp>
      <p:grpSp>
        <p:nvGrpSpPr>
          <p:cNvPr id="1031" name="Group 10"/>
          <p:cNvGrpSpPr>
            <a:grpSpLocks/>
          </p:cNvGrpSpPr>
          <p:nvPr/>
        </p:nvGrpSpPr>
        <p:grpSpPr bwMode="auto">
          <a:xfrm>
            <a:off x="168275" y="212725"/>
            <a:ext cx="8823325" cy="6096000"/>
            <a:chOff x="106" y="28"/>
            <a:chExt cx="5558" cy="3840"/>
          </a:xfrm>
        </p:grpSpPr>
        <p:sp>
          <p:nvSpPr>
            <p:cNvPr id="99336" name="AutoShape 8"/>
            <p:cNvSpPr>
              <a:spLocks noChangeArrowheads="1"/>
            </p:cNvSpPr>
            <p:nvPr/>
          </p:nvSpPr>
          <p:spPr bwMode="auto">
            <a:xfrm>
              <a:off x="106" y="28"/>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99337" name="Line 9"/>
            <p:cNvSpPr>
              <a:spLocks noChangeShapeType="1"/>
            </p:cNvSpPr>
            <p:nvPr/>
          </p:nvSpPr>
          <p:spPr bwMode="auto">
            <a:xfrm>
              <a:off x="480" y="709"/>
              <a:ext cx="4848" cy="0"/>
            </a:xfrm>
            <a:prstGeom prst="line">
              <a:avLst/>
            </a:prstGeom>
            <a:noFill/>
            <a:ln w="38100">
              <a:solidFill>
                <a:schemeClr val="folHlink"/>
              </a:solidFill>
              <a:round/>
              <a:headEnd/>
              <a:tailEnd/>
            </a:ln>
            <a:effectLst/>
          </p:spPr>
          <p:txBody>
            <a:bodyPr/>
            <a:lstStyle/>
            <a:p>
              <a:pPr>
                <a:defRPr/>
              </a:pPr>
              <a:endParaRPr lang="zh-TW" altLang="en-US">
                <a:ea typeface="新細明體" pitchFamily="18" charset="-120"/>
              </a:endParaRPr>
            </a:p>
          </p:txBody>
        </p:sp>
      </p:grpSp>
    </p:spTree>
  </p:cSld>
  <p:clrMap bg1="lt1" tx1="dk1" bg2="lt2" tx2="dk2" accent1="accent1" accent2="accent2" accent3="accent3" accent4="accent4" accent5="accent5" accent6="accent6" hlink="hlink" folHlink="folHlink"/>
  <p:sldLayoutIdLst>
    <p:sldLayoutId id="2147484124"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Lst>
  <p:timing>
    <p:tnLst>
      <p:par>
        <p:cTn id="1" dur="indefinite" restart="never" nodeType="tmRoot"/>
      </p:par>
    </p:tnLst>
  </p:timing>
  <p:hf hdr="0" dt="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33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33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33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33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33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700635" y="620688"/>
            <a:ext cx="7772400" cy="2266950"/>
          </a:xfrm>
        </p:spPr>
        <p:txBody>
          <a:bodyPr/>
          <a:lstStyle/>
          <a:p>
            <a:r>
              <a:rPr lang="en-US" altLang="zh-TW" b="1" i="0" dirty="0" smtClean="0"/>
              <a:t/>
            </a:r>
            <a:br>
              <a:rPr lang="en-US" altLang="zh-TW" b="1" i="0" dirty="0" smtClean="0"/>
            </a:br>
            <a:r>
              <a:rPr lang="en-US" altLang="zh-TW" b="1" i="0" dirty="0" smtClean="0"/>
              <a:t>Internet Routing Architectures</a:t>
            </a:r>
            <a:endParaRPr lang="zh-TW" altLang="en-US" b="1" i="0" dirty="0"/>
          </a:p>
        </p:txBody>
      </p:sp>
      <p:sp>
        <p:nvSpPr>
          <p:cNvPr id="10" name="副標題 9"/>
          <p:cNvSpPr>
            <a:spLocks noGrp="1"/>
          </p:cNvSpPr>
          <p:nvPr>
            <p:ph type="subTitle" idx="1"/>
          </p:nvPr>
        </p:nvSpPr>
        <p:spPr/>
        <p:txBody>
          <a:bodyPr/>
          <a:lstStyle/>
          <a:p>
            <a:pPr eaLnBrk="1" hangingPunct="1">
              <a:defRPr/>
            </a:pPr>
            <a:r>
              <a:rPr lang="zh-TW" altLang="en-US" dirty="0"/>
              <a:t>張燕光</a:t>
            </a:r>
            <a:endParaRPr lang="en-US" altLang="zh-TW" dirty="0"/>
          </a:p>
          <a:p>
            <a:pPr eaLnBrk="1" hangingPunct="1">
              <a:defRPr/>
            </a:pPr>
            <a:r>
              <a:rPr lang="zh-TW" altLang="en-US" dirty="0"/>
              <a:t>成大資工</a:t>
            </a: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a:t>
            </a:fld>
            <a:endParaRPr lang="en-US" altLang="zh-TW"/>
          </a:p>
        </p:txBody>
      </p:sp>
    </p:spTree>
    <p:extLst>
      <p:ext uri="{BB962C8B-B14F-4D97-AF65-F5344CB8AC3E}">
        <p14:creationId xmlns:p14="http://schemas.microsoft.com/office/powerpoint/2010/main" val="1631171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a:t>
            </a:r>
            <a:r>
              <a:rPr lang="en-US" altLang="zh-TW" b="1" dirty="0"/>
              <a:t>Internet Routing Evolution</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10</a:t>
            </a:fld>
            <a:endParaRPr lang="en-US" altLang="zh-TW"/>
          </a:p>
        </p:txBody>
      </p:sp>
      <p:sp>
        <p:nvSpPr>
          <p:cNvPr id="2" name="內容版面配置區 1"/>
          <p:cNvSpPr>
            <a:spLocks noGrp="1"/>
          </p:cNvSpPr>
          <p:nvPr>
            <p:ph idx="1"/>
          </p:nvPr>
        </p:nvSpPr>
        <p:spPr/>
        <p:txBody>
          <a:bodyPr/>
          <a:lstStyle/>
          <a:p>
            <a:r>
              <a:rPr lang="en-US" altLang="zh-TW" sz="3200" dirty="0" smtClean="0"/>
              <a:t>To</a:t>
            </a:r>
            <a:r>
              <a:rPr lang="en-US" altLang="zh-TW" sz="2800" dirty="0" smtClean="0"/>
              <a:t> summarize, BGP addresses following issues:</a:t>
            </a:r>
          </a:p>
          <a:p>
            <a:pPr marL="514350" indent="-514350">
              <a:buAutoNum type="arabicParenBoth"/>
            </a:pPr>
            <a:r>
              <a:rPr lang="en-US" altLang="zh-TW" sz="2800" dirty="0" smtClean="0"/>
              <a:t>Avoiding a strict two-level hierarchy like </a:t>
            </a:r>
            <a:r>
              <a:rPr lang="en-US" altLang="zh-TW" sz="2800" b="1" dirty="0" smtClean="0"/>
              <a:t>EGP</a:t>
            </a:r>
          </a:p>
          <a:p>
            <a:pPr marL="514350" indent="-514350">
              <a:buAutoNum type="arabicParenBoth"/>
            </a:pPr>
            <a:r>
              <a:rPr lang="en-US" altLang="zh-TW" sz="2800" dirty="0" smtClean="0"/>
              <a:t>Allowing multiple levels such that any AS has the option to connect to another AS</a:t>
            </a:r>
          </a:p>
          <a:p>
            <a:pPr marL="514350" indent="-514350">
              <a:buAutoNum type="arabicParenBoth"/>
            </a:pPr>
            <a:r>
              <a:rPr lang="en-US" altLang="zh-TW" sz="2800" dirty="0" smtClean="0"/>
              <a:t>Using TCP for reliable delivery of BGP data</a:t>
            </a:r>
          </a:p>
          <a:p>
            <a:pPr marL="514350" indent="-514350">
              <a:buAutoNum type="arabicParenBoth"/>
            </a:pPr>
            <a:r>
              <a:rPr lang="en-US" altLang="zh-TW" sz="2800" dirty="0" smtClean="0"/>
              <a:t>Making policy-based routing possible</a:t>
            </a:r>
            <a:endParaRPr lang="zh-TW" altLang="en-US" sz="2800" dirty="0"/>
          </a:p>
        </p:txBody>
      </p:sp>
    </p:spTree>
    <p:extLst>
      <p:ext uri="{BB962C8B-B14F-4D97-AF65-F5344CB8AC3E}">
        <p14:creationId xmlns:p14="http://schemas.microsoft.com/office/powerpoint/2010/main" val="1837070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a:t>
            </a:r>
            <a:r>
              <a:rPr lang="en-US" altLang="zh-TW" b="1" dirty="0"/>
              <a:t>Internet Routing Evolution</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11</a:t>
            </a:fld>
            <a:endParaRPr lang="en-US" altLang="zh-TW"/>
          </a:p>
        </p:txBody>
      </p:sp>
      <p:sp>
        <p:nvSpPr>
          <p:cNvPr id="3" name="內容版面配置區 2"/>
          <p:cNvSpPr>
            <a:spLocks noGrp="1"/>
          </p:cNvSpPr>
          <p:nvPr>
            <p:ph idx="1"/>
          </p:nvPr>
        </p:nvSpPr>
        <p:spPr/>
        <p:txBody>
          <a:bodyPr/>
          <a:lstStyle/>
          <a:p>
            <a:r>
              <a:rPr lang="en-US" altLang="zh-TW" sz="2800" dirty="0" smtClean="0"/>
              <a:t>By 1991, </a:t>
            </a:r>
            <a:r>
              <a:rPr lang="en-US" altLang="zh-TW" sz="2800" b="1" dirty="0" smtClean="0"/>
              <a:t>BGP</a:t>
            </a:r>
            <a:r>
              <a:rPr lang="en-US" altLang="zh-TW" sz="2800" dirty="0" smtClean="0"/>
              <a:t> was expanded to </a:t>
            </a:r>
            <a:r>
              <a:rPr lang="en-US" altLang="zh-TW" sz="2800" b="1" u="sng" dirty="0" smtClean="0"/>
              <a:t>BGP</a:t>
            </a:r>
            <a:r>
              <a:rPr lang="en-US" altLang="zh-TW" sz="2800" u="sng" dirty="0" smtClean="0"/>
              <a:t> version 3</a:t>
            </a:r>
            <a:r>
              <a:rPr lang="en-US" altLang="zh-TW" sz="2800" dirty="0"/>
              <a:t> (</a:t>
            </a:r>
            <a:r>
              <a:rPr lang="en-US" altLang="zh-TW" sz="2800" dirty="0" smtClean="0"/>
              <a:t>BGP3).</a:t>
            </a:r>
          </a:p>
          <a:p>
            <a:pPr lvl="1" algn="just"/>
            <a:r>
              <a:rPr lang="en-US" altLang="zh-TW" sz="2400" b="1" dirty="0" err="1"/>
              <a:t>classful</a:t>
            </a:r>
            <a:r>
              <a:rPr lang="en-US" altLang="zh-TW" sz="2400" b="1" dirty="0"/>
              <a:t> addressing</a:t>
            </a:r>
            <a:r>
              <a:rPr lang="en-US" altLang="zh-TW" sz="2400" dirty="0"/>
              <a:t>: </a:t>
            </a:r>
            <a:r>
              <a:rPr lang="en-US" altLang="zh-TW" sz="2400" u="sng" dirty="0"/>
              <a:t>implicit</a:t>
            </a:r>
            <a:r>
              <a:rPr lang="en-US" altLang="zh-TW" sz="2400" dirty="0"/>
              <a:t> address block classification under Class A, Class B, and especially Class C, causes a significant growth of routing table entries at backbone routers; </a:t>
            </a:r>
          </a:p>
          <a:p>
            <a:pPr lvl="1" algn="just"/>
            <a:r>
              <a:rPr lang="en-US" altLang="zh-TW" sz="2400" dirty="0"/>
              <a:t>thus, avoid/minimize assigning address block straight at Class C were needed. </a:t>
            </a:r>
          </a:p>
          <a:p>
            <a:pPr lvl="1"/>
            <a:r>
              <a:rPr lang="en-US" altLang="zh-TW" sz="2400" dirty="0"/>
              <a:t>This has led to consider address aggregation through </a:t>
            </a:r>
            <a:r>
              <a:rPr lang="en-US" altLang="zh-TW" sz="2400" dirty="0" err="1"/>
              <a:t>supernetting</a:t>
            </a:r>
            <a:r>
              <a:rPr lang="en-US" altLang="zh-TW" sz="2400" dirty="0"/>
              <a:t>, which subsequently led to the development of </a:t>
            </a:r>
            <a:r>
              <a:rPr lang="en-US" altLang="zh-TW" sz="2400" b="1" i="1" dirty="0">
                <a:solidFill>
                  <a:srgbClr val="00B0F0"/>
                </a:solidFill>
              </a:rPr>
              <a:t>classless </a:t>
            </a:r>
            <a:r>
              <a:rPr lang="en-US" altLang="zh-TW" sz="2400" b="1" i="1" dirty="0" err="1">
                <a:solidFill>
                  <a:srgbClr val="00B0F0"/>
                </a:solidFill>
              </a:rPr>
              <a:t>interdomain</a:t>
            </a:r>
            <a:r>
              <a:rPr lang="en-US" altLang="zh-TW" sz="2400" b="1" i="1" dirty="0">
                <a:solidFill>
                  <a:srgbClr val="00B0F0"/>
                </a:solidFill>
              </a:rPr>
              <a:t> routing</a:t>
            </a:r>
            <a:r>
              <a:rPr lang="en-US" altLang="zh-TW" sz="2400" i="1" dirty="0"/>
              <a:t> (</a:t>
            </a:r>
            <a:r>
              <a:rPr lang="en-US" altLang="zh-TW" sz="2400" i="1" dirty="0">
                <a:solidFill>
                  <a:srgbClr val="00B0F0"/>
                </a:solidFill>
              </a:rPr>
              <a:t>CIDR</a:t>
            </a:r>
            <a:r>
              <a:rPr lang="en-US" altLang="zh-TW" sz="2400" i="1" dirty="0" smtClean="0"/>
              <a:t>)</a:t>
            </a:r>
            <a:r>
              <a:rPr lang="en-US" altLang="zh-TW" sz="2400" dirty="0" smtClean="0"/>
              <a:t>.</a:t>
            </a:r>
            <a:endParaRPr lang="en-US" altLang="zh-TW" sz="2400" dirty="0"/>
          </a:p>
        </p:txBody>
      </p:sp>
    </p:spTree>
    <p:extLst>
      <p:ext uri="{BB962C8B-B14F-4D97-AF65-F5344CB8AC3E}">
        <p14:creationId xmlns:p14="http://schemas.microsoft.com/office/powerpoint/2010/main" val="3180282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altLang="zh-TW" b="1" dirty="0" smtClean="0"/>
              <a:t>IPv4 Subnet Classes</a:t>
            </a:r>
          </a:p>
        </p:txBody>
      </p:sp>
      <p:pic>
        <p:nvPicPr>
          <p:cNvPr id="3" name="圖片 2"/>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9512" y="1340768"/>
            <a:ext cx="8748464" cy="4875777"/>
          </a:xfrm>
          <a:prstGeom prst="rect">
            <a:avLst/>
          </a:prstGeom>
        </p:spPr>
      </p:pic>
      <p:sp>
        <p:nvSpPr>
          <p:cNvPr id="2" name="投影片編號版面配置區 1"/>
          <p:cNvSpPr>
            <a:spLocks noGrp="1"/>
          </p:cNvSpPr>
          <p:nvPr>
            <p:ph type="sldNum" sz="quarter" idx="12"/>
          </p:nvPr>
        </p:nvSpPr>
        <p:spPr/>
        <p:txBody>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fld id="{BCD172D5-DB3D-4D69-A2BA-8DAD965833DE}" type="slidenum">
              <a:rPr kumimoji="0" lang="en-US" altLang="zh-TW"/>
              <a:pPr eaLnBrk="1" hangingPunct="1"/>
              <a:t>12</a:t>
            </a:fld>
            <a:endParaRPr kumimoji="0" lang="en-US" altLang="zh-TW"/>
          </a:p>
        </p:txBody>
      </p:sp>
    </p:spTree>
    <p:extLst>
      <p:ext uri="{BB962C8B-B14F-4D97-AF65-F5344CB8AC3E}">
        <p14:creationId xmlns:p14="http://schemas.microsoft.com/office/powerpoint/2010/main" val="35619987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a:t>
            </a:r>
            <a:r>
              <a:rPr lang="en-US" altLang="zh-TW" b="1" dirty="0"/>
              <a:t>Internet Routing Evolution</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13</a:t>
            </a:fld>
            <a:endParaRPr lang="en-US" altLang="zh-TW"/>
          </a:p>
        </p:txBody>
      </p:sp>
      <p:sp>
        <p:nvSpPr>
          <p:cNvPr id="3" name="內容版面配置區 2"/>
          <p:cNvSpPr>
            <a:spLocks noGrp="1"/>
          </p:cNvSpPr>
          <p:nvPr>
            <p:ph idx="1"/>
          </p:nvPr>
        </p:nvSpPr>
        <p:spPr/>
        <p:txBody>
          <a:bodyPr/>
          <a:lstStyle/>
          <a:p>
            <a:pPr algn="just"/>
            <a:r>
              <a:rPr lang="en-US" altLang="zh-TW" sz="2800" b="1" dirty="0" smtClean="0"/>
              <a:t>BGP</a:t>
            </a:r>
            <a:r>
              <a:rPr lang="en-US" altLang="zh-TW" sz="2800" dirty="0" smtClean="0"/>
              <a:t> </a:t>
            </a:r>
            <a:r>
              <a:rPr lang="en-US" altLang="zh-TW" sz="2800" dirty="0"/>
              <a:t>version </a:t>
            </a:r>
            <a:r>
              <a:rPr lang="en-US" altLang="zh-TW" sz="2800" dirty="0" smtClean="0"/>
              <a:t>4 (BGP4) </a:t>
            </a:r>
            <a:r>
              <a:rPr lang="en-US" altLang="zh-TW" sz="2800" dirty="0"/>
              <a:t>has resulted </a:t>
            </a:r>
            <a:r>
              <a:rPr lang="en-US" altLang="zh-TW" sz="2800" dirty="0" smtClean="0"/>
              <a:t>in several improvements </a:t>
            </a:r>
            <a:r>
              <a:rPr lang="en-US" altLang="zh-TW" sz="2800" dirty="0"/>
              <a:t>over </a:t>
            </a:r>
            <a:r>
              <a:rPr lang="en-US" altLang="zh-TW" sz="2800" b="1" dirty="0" smtClean="0"/>
              <a:t>BGP</a:t>
            </a:r>
            <a:r>
              <a:rPr lang="en-US" altLang="zh-TW" sz="2800" dirty="0" smtClean="0"/>
              <a:t> </a:t>
            </a:r>
            <a:r>
              <a:rPr lang="en-US" altLang="zh-TW" sz="2800" dirty="0"/>
              <a:t>version </a:t>
            </a:r>
            <a:r>
              <a:rPr lang="en-US" altLang="zh-TW" sz="2800" dirty="0" smtClean="0"/>
              <a:t>3 since </a:t>
            </a:r>
            <a:r>
              <a:rPr lang="en-US" altLang="zh-TW" sz="2800" dirty="0"/>
              <a:t>2006 , </a:t>
            </a:r>
            <a:endParaRPr lang="en-US" altLang="zh-TW" sz="2800" dirty="0" smtClean="0"/>
          </a:p>
          <a:p>
            <a:pPr algn="just"/>
            <a:r>
              <a:rPr lang="en-US" altLang="zh-TW" sz="2800" dirty="0" smtClean="0"/>
              <a:t>The use </a:t>
            </a:r>
            <a:r>
              <a:rPr lang="en-US" altLang="zh-TW" sz="2800" dirty="0"/>
              <a:t>of </a:t>
            </a:r>
            <a:r>
              <a:rPr lang="en-US" altLang="zh-TW" sz="2800" b="1" dirty="0"/>
              <a:t>CIDR</a:t>
            </a:r>
            <a:r>
              <a:rPr lang="en-US" altLang="zh-TW" sz="2800" dirty="0"/>
              <a:t> was one of the most </a:t>
            </a:r>
            <a:r>
              <a:rPr lang="en-US" altLang="zh-TW" sz="2800" dirty="0" smtClean="0"/>
              <a:t>signiﬁcant </a:t>
            </a:r>
            <a:r>
              <a:rPr lang="en-US" altLang="zh-TW" sz="2800" dirty="0"/>
              <a:t>changes that required </a:t>
            </a:r>
            <a:r>
              <a:rPr lang="en-US" altLang="zh-TW" sz="2800" dirty="0" smtClean="0"/>
              <a:t>communicating </a:t>
            </a:r>
            <a:r>
              <a:rPr lang="en-US" altLang="zh-TW" sz="2800" b="1" dirty="0" err="1"/>
              <a:t>netmask</a:t>
            </a:r>
            <a:r>
              <a:rPr lang="en-US" altLang="zh-TW" sz="2800" dirty="0"/>
              <a:t> information to be advertised along with an IP address block during a </a:t>
            </a:r>
            <a:r>
              <a:rPr lang="en-US" altLang="zh-TW" sz="2800" b="1" dirty="0" smtClean="0"/>
              <a:t>BGP</a:t>
            </a:r>
            <a:r>
              <a:rPr lang="en-US" altLang="zh-TW" sz="2800" dirty="0" smtClean="0"/>
              <a:t> announcement.</a:t>
            </a:r>
          </a:p>
          <a:p>
            <a:endParaRPr lang="zh-TW" altLang="en-US" sz="2800" dirty="0"/>
          </a:p>
        </p:txBody>
      </p:sp>
    </p:spTree>
    <p:extLst>
      <p:ext uri="{BB962C8B-B14F-4D97-AF65-F5344CB8AC3E}">
        <p14:creationId xmlns:p14="http://schemas.microsoft.com/office/powerpoint/2010/main" val="3839955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en-US" altLang="zh-TW" b="1" dirty="0" smtClean="0"/>
              <a:t>2 Addressing</a:t>
            </a:r>
            <a:r>
              <a:rPr lang="en-US" altLang="zh-TW" sz="2400" dirty="0" smtClean="0"/>
              <a:t> </a:t>
            </a:r>
            <a:r>
              <a:rPr lang="en-US" altLang="zh-TW" b="1" dirty="0" smtClean="0"/>
              <a:t>and Routing</a:t>
            </a:r>
            <a:endParaRPr lang="en-US" altLang="zh-TW" b="1" dirty="0"/>
          </a:p>
        </p:txBody>
      </p:sp>
      <p:sp>
        <p:nvSpPr>
          <p:cNvPr id="3" name="內容版面配置區 2"/>
          <p:cNvSpPr>
            <a:spLocks noGrp="1"/>
          </p:cNvSpPr>
          <p:nvPr>
            <p:ph idx="1"/>
          </p:nvPr>
        </p:nvSpPr>
        <p:spPr/>
        <p:txBody>
          <a:bodyPr/>
          <a:lstStyle/>
          <a:p>
            <a:pPr algn="just"/>
            <a:r>
              <a:rPr lang="en-US" altLang="zh-TW" dirty="0"/>
              <a:t>Routing in the Internet is fundamentally impacted by IP addressing</a:t>
            </a:r>
            <a:r>
              <a:rPr lang="en-US" altLang="zh-TW" dirty="0" smtClean="0"/>
              <a:t>.</a:t>
            </a:r>
          </a:p>
          <a:p>
            <a:pPr marL="0" indent="0" algn="just">
              <a:buNone/>
            </a:pPr>
            <a:endParaRPr lang="en-US" altLang="zh-TW" sz="800" dirty="0"/>
          </a:p>
          <a:p>
            <a:pPr algn="just"/>
            <a:r>
              <a:rPr lang="en-US" altLang="zh-TW" dirty="0"/>
              <a:t>The address family is known as </a:t>
            </a:r>
            <a:r>
              <a:rPr lang="en-US" altLang="zh-TW" dirty="0" smtClean="0"/>
              <a:t>IPv4, and </a:t>
            </a:r>
            <a:r>
              <a:rPr lang="en-US" altLang="zh-TW" dirty="0"/>
              <a:t>its recent version is known as IPv6</a:t>
            </a:r>
            <a:r>
              <a:rPr lang="en-US" altLang="zh-TW" dirty="0" smtClean="0"/>
              <a:t>.</a:t>
            </a:r>
          </a:p>
          <a:p>
            <a:pPr algn="just"/>
            <a:r>
              <a:rPr lang="en-US" altLang="zh-TW" dirty="0" smtClean="0"/>
              <a:t>focus on IPv4 addressing.</a:t>
            </a:r>
          </a:p>
          <a:p>
            <a:r>
              <a:rPr lang="en-US" altLang="zh-TW" dirty="0"/>
              <a:t>The IPv4 </a:t>
            </a:r>
            <a:r>
              <a:rPr lang="en-US" altLang="zh-TW" dirty="0" smtClean="0"/>
              <a:t>32-bit </a:t>
            </a:r>
            <a:r>
              <a:rPr lang="en-US" altLang="zh-TW" dirty="0"/>
              <a:t>address </a:t>
            </a:r>
            <a:r>
              <a:rPr lang="en-US" altLang="zh-TW" dirty="0" smtClean="0"/>
              <a:t>is </a:t>
            </a:r>
            <a:r>
              <a:rPr lang="en-US" altLang="zh-TW" dirty="0"/>
              <a:t>typically written in dotted decimal format</a:t>
            </a:r>
            <a:r>
              <a:rPr lang="en-US" altLang="zh-TW" dirty="0" smtClean="0"/>
              <a:t>, A.B.C.D</a:t>
            </a:r>
            <a:r>
              <a:rPr lang="en-US" altLang="zh-TW" dirty="0"/>
              <a:t>.</a:t>
            </a:r>
            <a:endParaRPr lang="en-US" altLang="zh-TW" dirty="0" smtClean="0"/>
          </a:p>
          <a:p>
            <a:endParaRPr lang="en-US" altLang="zh-TW" dirty="0" smtClean="0"/>
          </a:p>
          <a:p>
            <a:pPr marL="0" indent="0">
              <a:buNone/>
            </a:pPr>
            <a:endParaRPr lang="en-US" altLang="zh-TW" dirty="0" smtClean="0"/>
          </a:p>
          <a:p>
            <a:endParaRPr lang="en-US" altLang="zh-TW" dirty="0" smtClean="0"/>
          </a:p>
          <a:p>
            <a:pPr marL="0" indent="0">
              <a:buNone/>
            </a:pP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14</a:t>
            </a:fld>
            <a:endParaRPr lang="en-US" altLang="zh-TW"/>
          </a:p>
        </p:txBody>
      </p:sp>
    </p:spTree>
    <p:extLst>
      <p:ext uri="{BB962C8B-B14F-4D97-AF65-F5344CB8AC3E}">
        <p14:creationId xmlns:p14="http://schemas.microsoft.com/office/powerpoint/2010/main" val="816946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en-US" altLang="zh-TW" b="1" dirty="0" smtClean="0"/>
              <a:t>2 Addressing</a:t>
            </a:r>
            <a:r>
              <a:rPr lang="en-US" altLang="zh-TW" sz="2400" dirty="0" smtClean="0"/>
              <a:t> </a:t>
            </a:r>
            <a:r>
              <a:rPr lang="en-US" altLang="zh-TW" b="1" dirty="0" smtClean="0"/>
              <a:t>and Routing</a:t>
            </a:r>
            <a:endParaRPr lang="en-US" altLang="zh-TW" b="1" dirty="0"/>
          </a:p>
        </p:txBody>
      </p:sp>
      <p:sp>
        <p:nvSpPr>
          <p:cNvPr id="3" name="內容版面配置區 2"/>
          <p:cNvSpPr>
            <a:spLocks noGrp="1"/>
          </p:cNvSpPr>
          <p:nvPr>
            <p:ph idx="1"/>
          </p:nvPr>
        </p:nvSpPr>
        <p:spPr>
          <a:xfrm>
            <a:off x="762000" y="1268760"/>
            <a:ext cx="7696200" cy="4530725"/>
          </a:xfrm>
        </p:spPr>
        <p:txBody>
          <a:bodyPr/>
          <a:lstStyle/>
          <a:p>
            <a:pPr algn="just"/>
            <a:r>
              <a:rPr lang="en-US" altLang="zh-TW" i="1" dirty="0" smtClean="0"/>
              <a:t>contiguous </a:t>
            </a:r>
            <a:r>
              <a:rPr lang="en-US" altLang="zh-TW" dirty="0"/>
              <a:t>addresses </a:t>
            </a:r>
            <a:r>
              <a:rPr lang="en-US" altLang="zh-TW" dirty="0" smtClean="0"/>
              <a:t>for a </a:t>
            </a:r>
            <a:r>
              <a:rPr lang="en-US" altLang="zh-TW" dirty="0"/>
              <a:t>specific </a:t>
            </a:r>
            <a:r>
              <a:rPr lang="en-US" altLang="zh-TW" dirty="0" smtClean="0"/>
              <a:t>network, 192.168.1.0/8=192.168.1.0 </a:t>
            </a:r>
            <a:r>
              <a:rPr lang="en-US" altLang="zh-TW" dirty="0"/>
              <a:t>to </a:t>
            </a:r>
            <a:r>
              <a:rPr lang="en-US" altLang="zh-TW" dirty="0" smtClean="0"/>
              <a:t>192.168.1.255</a:t>
            </a:r>
          </a:p>
          <a:p>
            <a:pPr lvl="1" algn="just"/>
            <a:r>
              <a:rPr lang="en-US" altLang="zh-TW" sz="2700" u="sng" dirty="0" smtClean="0"/>
              <a:t>“</a:t>
            </a:r>
            <a:r>
              <a:rPr lang="en-US" altLang="zh-TW" sz="2700" u="sng" dirty="0"/>
              <a:t>0” </a:t>
            </a:r>
            <a:r>
              <a:rPr lang="en-US" altLang="zh-TW" sz="2700" u="sng" dirty="0" smtClean="0"/>
              <a:t>address 192.168.1.0</a:t>
            </a:r>
            <a:r>
              <a:rPr lang="en-US" altLang="zh-TW" sz="2700" dirty="0"/>
              <a:t>, will be reserved to identify </a:t>
            </a:r>
            <a:r>
              <a:rPr lang="en-US" altLang="zh-TW" sz="2700" dirty="0" smtClean="0"/>
              <a:t>subnet and </a:t>
            </a:r>
            <a:r>
              <a:rPr lang="en-US" altLang="zh-TW" sz="2700" u="sng" dirty="0" smtClean="0"/>
              <a:t>“</a:t>
            </a:r>
            <a:r>
              <a:rPr lang="en-US" altLang="zh-TW" sz="2700" u="sng" dirty="0"/>
              <a:t>255” </a:t>
            </a:r>
            <a:r>
              <a:rPr lang="en-US" altLang="zh-TW" sz="2700" u="sng" dirty="0" smtClean="0"/>
              <a:t>address </a:t>
            </a:r>
            <a:r>
              <a:rPr lang="en-US" altLang="zh-TW" sz="2700" dirty="0" smtClean="0"/>
              <a:t>192.168.1.255 </a:t>
            </a:r>
            <a:r>
              <a:rPr lang="en-US" altLang="zh-TW" sz="2700" dirty="0"/>
              <a:t>will be reserved as </a:t>
            </a:r>
            <a:r>
              <a:rPr lang="en-US" altLang="zh-TW" sz="2700" dirty="0" smtClean="0"/>
              <a:t>broadcast </a:t>
            </a:r>
            <a:r>
              <a:rPr lang="en-US" altLang="zh-TW" sz="2700" dirty="0"/>
              <a:t>address.</a:t>
            </a:r>
            <a:endParaRPr lang="en-US" altLang="zh-TW" dirty="0" smtClean="0"/>
          </a:p>
          <a:p>
            <a:pPr algn="just"/>
            <a:r>
              <a:rPr lang="en-US" altLang="zh-TW" dirty="0"/>
              <a:t>Originally, </a:t>
            </a:r>
            <a:r>
              <a:rPr lang="en-US" altLang="zh-TW" dirty="0" smtClean="0"/>
              <a:t>IPv4 </a:t>
            </a:r>
            <a:r>
              <a:rPr lang="en-US" altLang="zh-TW" dirty="0"/>
              <a:t>unicast addressing was allocated </a:t>
            </a:r>
            <a:r>
              <a:rPr lang="en-US" altLang="zh-TW" dirty="0" smtClean="0"/>
              <a:t>through </a:t>
            </a:r>
            <a:r>
              <a:rPr lang="en-US" altLang="zh-TW" i="1" u="sng" dirty="0" smtClean="0">
                <a:effectLst>
                  <a:outerShdw blurRad="38100" dist="38100" dir="2700000" algn="tl">
                    <a:srgbClr val="000000">
                      <a:alpha val="43137"/>
                    </a:srgbClr>
                  </a:outerShdw>
                </a:effectLst>
              </a:rPr>
              <a:t>implicit</a:t>
            </a:r>
            <a:r>
              <a:rPr lang="en-US" altLang="zh-TW" i="1" dirty="0" smtClean="0"/>
              <a:t> </a:t>
            </a:r>
            <a:r>
              <a:rPr lang="en-US" altLang="zh-TW" dirty="0"/>
              <a:t>bit boundaries for network block addresses at an 8-bit, 16-bit, and 24-bit boundary</a:t>
            </a:r>
            <a:r>
              <a:rPr lang="en-US" altLang="zh-TW" dirty="0" smtClean="0"/>
              <a:t>,</a:t>
            </a:r>
            <a:r>
              <a:rPr lang="en-US" altLang="zh-TW" dirty="0"/>
              <a:t> known as Class A, Class B, Class C addresses, respectively</a:t>
            </a:r>
            <a:r>
              <a:rPr lang="en-US" altLang="zh-TW" dirty="0" smtClean="0"/>
              <a:t>.</a:t>
            </a:r>
          </a:p>
          <a:p>
            <a:pPr marL="0" indent="0">
              <a:buNone/>
            </a:pPr>
            <a:endParaRPr lang="en-US" altLang="zh-TW" dirty="0" smtClean="0"/>
          </a:p>
          <a:p>
            <a:endParaRPr lang="en-US" altLang="zh-TW" dirty="0" smtClean="0"/>
          </a:p>
          <a:p>
            <a:pPr marL="0" indent="0">
              <a:buNone/>
            </a:pPr>
            <a:endParaRPr lang="en-US" altLang="zh-TW" dirty="0" smtClean="0"/>
          </a:p>
          <a:p>
            <a:endParaRPr lang="en-US" altLang="zh-TW" dirty="0" smtClean="0"/>
          </a:p>
          <a:p>
            <a:pPr marL="0" indent="0">
              <a:buNone/>
            </a:pP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15</a:t>
            </a:fld>
            <a:endParaRPr lang="en-US" altLang="zh-TW"/>
          </a:p>
        </p:txBody>
      </p:sp>
    </p:spTree>
    <p:extLst>
      <p:ext uri="{BB962C8B-B14F-4D97-AF65-F5344CB8AC3E}">
        <p14:creationId xmlns:p14="http://schemas.microsoft.com/office/powerpoint/2010/main" val="562878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en-US" altLang="zh-TW" b="1" dirty="0" smtClean="0"/>
              <a:t>2 Addressing and Routing</a:t>
            </a:r>
            <a:endParaRPr lang="en-US" altLang="zh-TW" b="1" dirty="0"/>
          </a:p>
        </p:txBody>
      </p:sp>
      <p:sp>
        <p:nvSpPr>
          <p:cNvPr id="3" name="內容版面配置區 2"/>
          <p:cNvSpPr>
            <a:spLocks noGrp="1"/>
          </p:cNvSpPr>
          <p:nvPr>
            <p:ph idx="1"/>
          </p:nvPr>
        </p:nvSpPr>
        <p:spPr/>
        <p:txBody>
          <a:bodyPr/>
          <a:lstStyle/>
          <a:p>
            <a:r>
              <a:rPr lang="en-US" altLang="zh-TW" dirty="0"/>
              <a:t>The difficulty with implicit boundary</a:t>
            </a:r>
            <a:r>
              <a:rPr lang="en-US" altLang="zh-TW" dirty="0" smtClean="0"/>
              <a:t>, at </a:t>
            </a:r>
            <a:r>
              <a:rPr lang="en-US" altLang="zh-TW" dirty="0"/>
              <a:t>least for routing purpose, is that at the 24-bit level boundary, </a:t>
            </a:r>
            <a:r>
              <a:rPr lang="en-US" altLang="zh-TW" dirty="0" smtClean="0"/>
              <a:t># of address blocks (</a:t>
            </a:r>
            <a:r>
              <a:rPr lang="en-US" altLang="zh-TW" dirty="0"/>
              <a:t>2</a:t>
            </a:r>
            <a:r>
              <a:rPr lang="en-US" altLang="zh-TW" baseline="30000" dirty="0"/>
              <a:t>24</a:t>
            </a:r>
            <a:r>
              <a:rPr lang="en-US" altLang="zh-TW" dirty="0" smtClean="0"/>
              <a:t>) is </a:t>
            </a:r>
            <a:r>
              <a:rPr lang="en-US" altLang="zh-TW" dirty="0"/>
              <a:t>too huge to handle if all were advertised!</a:t>
            </a:r>
            <a:endParaRPr lang="en-US" altLang="zh-TW" dirty="0" smtClean="0"/>
          </a:p>
          <a:p>
            <a:r>
              <a:rPr lang="en-US" altLang="zh-TW" dirty="0" smtClean="0"/>
              <a:t>Instead </a:t>
            </a:r>
            <a:r>
              <a:rPr lang="en-US" altLang="zh-TW" dirty="0"/>
              <a:t>of the implicit network boundaries at an 8-bit, 16-bit, and </a:t>
            </a:r>
            <a:r>
              <a:rPr lang="en-US" altLang="zh-TW" dirty="0" smtClean="0"/>
              <a:t>24-bit </a:t>
            </a:r>
            <a:r>
              <a:rPr lang="en-US" altLang="zh-TW" dirty="0"/>
              <a:t>level, </a:t>
            </a:r>
            <a:r>
              <a:rPr lang="en-US" altLang="zh-TW" dirty="0" smtClean="0"/>
              <a:t>referred </a:t>
            </a:r>
            <a:r>
              <a:rPr lang="en-US" altLang="zh-TW" dirty="0"/>
              <a:t>to as </a:t>
            </a:r>
            <a:r>
              <a:rPr lang="en-US" altLang="zh-TW" i="1" dirty="0" smtClean="0">
                <a:solidFill>
                  <a:srgbClr val="FF0000"/>
                </a:solidFill>
              </a:rPr>
              <a:t>classless inter-domain </a:t>
            </a:r>
            <a:r>
              <a:rPr lang="en-US" altLang="zh-TW" i="1" dirty="0">
                <a:solidFill>
                  <a:srgbClr val="FF0000"/>
                </a:solidFill>
              </a:rPr>
              <a:t>routing </a:t>
            </a:r>
            <a:r>
              <a:rPr lang="en-US" altLang="zh-TW" dirty="0">
                <a:solidFill>
                  <a:srgbClr val="FF0000"/>
                </a:solidFill>
              </a:rPr>
              <a:t>(CIDR</a:t>
            </a:r>
            <a:r>
              <a:rPr lang="en-US" altLang="zh-TW" dirty="0" smtClean="0">
                <a:solidFill>
                  <a:srgbClr val="FF0000"/>
                </a:solidFill>
              </a:rPr>
              <a:t>)</a:t>
            </a:r>
            <a:r>
              <a:rPr lang="en-US" altLang="zh-TW" dirty="0" smtClean="0"/>
              <a:t> </a:t>
            </a:r>
            <a:r>
              <a:rPr lang="en-US" altLang="zh-TW" dirty="0"/>
              <a:t>were found to be more flexible in reducing the need to assign </a:t>
            </a:r>
            <a:r>
              <a:rPr lang="en-US" altLang="zh-TW" dirty="0" smtClean="0"/>
              <a:t>IP address.</a:t>
            </a:r>
          </a:p>
          <a:p>
            <a:endParaRPr lang="en-US" altLang="zh-TW" sz="800" dirty="0" smtClean="0"/>
          </a:p>
          <a:p>
            <a:pPr marL="0" indent="0">
              <a:buNone/>
            </a:pP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16</a:t>
            </a:fld>
            <a:endParaRPr lang="en-US" altLang="zh-TW"/>
          </a:p>
        </p:txBody>
      </p:sp>
    </p:spTree>
    <p:extLst>
      <p:ext uri="{BB962C8B-B14F-4D97-AF65-F5344CB8AC3E}">
        <p14:creationId xmlns:p14="http://schemas.microsoft.com/office/powerpoint/2010/main" val="2205804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en-US" altLang="zh-TW" b="1" dirty="0" smtClean="0"/>
              <a:t>2 Addressing and Routing</a:t>
            </a:r>
            <a:endParaRPr lang="en-US" altLang="zh-TW" b="1" dirty="0"/>
          </a:p>
        </p:txBody>
      </p:sp>
      <p:sp>
        <p:nvSpPr>
          <p:cNvPr id="3" name="內容版面配置區 2"/>
          <p:cNvSpPr>
            <a:spLocks noGrp="1"/>
          </p:cNvSpPr>
          <p:nvPr>
            <p:ph idx="1"/>
          </p:nvPr>
        </p:nvSpPr>
        <p:spPr>
          <a:xfrm>
            <a:off x="773516" y="1127820"/>
            <a:ext cx="7696200" cy="3356412"/>
          </a:xfrm>
        </p:spPr>
        <p:txBody>
          <a:bodyPr/>
          <a:lstStyle/>
          <a:p>
            <a:endParaRPr lang="en-US" altLang="zh-TW" sz="800" dirty="0" smtClean="0"/>
          </a:p>
          <a:p>
            <a:r>
              <a:rPr lang="en-US" altLang="zh-TW" dirty="0" smtClean="0"/>
              <a:t>In CIDR, </a:t>
            </a:r>
            <a:r>
              <a:rPr lang="en-US" altLang="zh-TW" dirty="0"/>
              <a:t>an </a:t>
            </a:r>
            <a:r>
              <a:rPr lang="en-US" altLang="zh-TW" dirty="0" smtClean="0"/>
              <a:t>explicit net </a:t>
            </a:r>
            <a:r>
              <a:rPr lang="en-US" altLang="zh-TW" dirty="0"/>
              <a:t>masking </a:t>
            </a:r>
            <a:r>
              <a:rPr lang="en-US" altLang="zh-TW" dirty="0" smtClean="0"/>
              <a:t>defines </a:t>
            </a:r>
            <a:r>
              <a:rPr lang="en-US" altLang="zh-TW" dirty="0"/>
              <a:t>the network where this host resides. </a:t>
            </a:r>
            <a:endParaRPr lang="en-US" altLang="zh-TW" dirty="0" smtClean="0"/>
          </a:p>
          <a:p>
            <a:pPr lvl="1"/>
            <a:r>
              <a:rPr lang="en-US" altLang="zh-TW" dirty="0" smtClean="0"/>
              <a:t>if the </a:t>
            </a:r>
            <a:r>
              <a:rPr lang="en-US" altLang="zh-TW" dirty="0"/>
              <a:t>host that we want to reach is 192.168.40.49, and </a:t>
            </a:r>
            <a:r>
              <a:rPr lang="en-US" altLang="zh-TW" dirty="0" smtClean="0"/>
              <a:t>the </a:t>
            </a:r>
            <a:r>
              <a:rPr lang="en-US" altLang="zh-TW" dirty="0"/>
              <a:t>address block is </a:t>
            </a:r>
            <a:r>
              <a:rPr lang="en-US" altLang="zh-TW" dirty="0" err="1"/>
              <a:t>netmasked</a:t>
            </a:r>
            <a:r>
              <a:rPr lang="en-US" altLang="zh-TW" dirty="0"/>
              <a:t> at </a:t>
            </a:r>
            <a:r>
              <a:rPr lang="en-US" altLang="zh-TW" dirty="0" smtClean="0"/>
              <a:t>the 21-bit </a:t>
            </a:r>
            <a:r>
              <a:rPr lang="en-US" altLang="zh-TW" dirty="0"/>
              <a:t>boundary level, all a router needs to know is that 192.168.40.49 is identified as </a:t>
            </a:r>
            <a:r>
              <a:rPr lang="en-US" altLang="zh-TW" dirty="0" smtClean="0"/>
              <a:t>being on </a:t>
            </a:r>
            <a:r>
              <a:rPr lang="en-US" altLang="zh-TW" dirty="0"/>
              <a:t>a network defined on the 21-bit boundary.</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17</a:t>
            </a:fld>
            <a:endParaRPr lang="en-US" altLang="zh-TW"/>
          </a:p>
        </p:txBody>
      </p:sp>
      <p:pic>
        <p:nvPicPr>
          <p:cNvPr id="6" name="圖片 5"/>
          <p:cNvPicPr>
            <a:picLocks noChangeAspect="1"/>
          </p:cNvPicPr>
          <p:nvPr/>
        </p:nvPicPr>
        <p:blipFill>
          <a:blip r:embed="rId3"/>
          <a:stretch>
            <a:fillRect/>
          </a:stretch>
        </p:blipFill>
        <p:spPr>
          <a:xfrm>
            <a:off x="786451" y="4617132"/>
            <a:ext cx="7671749" cy="1174313"/>
          </a:xfrm>
          <a:prstGeom prst="rect">
            <a:avLst/>
          </a:prstGeom>
        </p:spPr>
      </p:pic>
      <p:cxnSp>
        <p:nvCxnSpPr>
          <p:cNvPr id="8" name="直線接點 7"/>
          <p:cNvCxnSpPr/>
          <p:nvPr/>
        </p:nvCxnSpPr>
        <p:spPr>
          <a:xfrm>
            <a:off x="4610100" y="5337212"/>
            <a:ext cx="15820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691680" y="4761148"/>
            <a:ext cx="2918420" cy="930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內容版面配置區 2"/>
          <p:cNvSpPr txBox="1">
            <a:spLocks/>
          </p:cNvSpPr>
          <p:nvPr/>
        </p:nvSpPr>
        <p:spPr bwMode="auto">
          <a:xfrm>
            <a:off x="1511660" y="5774941"/>
            <a:ext cx="5439640" cy="46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a:lstStyle>
          <a:p>
            <a:pPr marL="0" indent="0">
              <a:buNone/>
            </a:pPr>
            <a:r>
              <a:rPr lang="en-US" altLang="zh-TW" kern="0" dirty="0" smtClean="0"/>
              <a:t>192.168.40.* … 192.168.47.*</a:t>
            </a:r>
            <a:endParaRPr lang="en-US" altLang="zh-TW" sz="800" kern="0" dirty="0" smtClean="0"/>
          </a:p>
        </p:txBody>
      </p:sp>
      <p:sp>
        <p:nvSpPr>
          <p:cNvPr id="10" name="文字方塊 9"/>
          <p:cNvSpPr txBox="1"/>
          <p:nvPr/>
        </p:nvSpPr>
        <p:spPr>
          <a:xfrm>
            <a:off x="4231480" y="4570907"/>
            <a:ext cx="216000" cy="184666"/>
          </a:xfrm>
          <a:prstGeom prst="rect">
            <a:avLst/>
          </a:prstGeom>
          <a:noFill/>
        </p:spPr>
        <p:txBody>
          <a:bodyPr wrap="square" lIns="0" tIns="0" rIns="0" bIns="0" rtlCol="0">
            <a:spAutoFit/>
          </a:bodyPr>
          <a:lstStyle/>
          <a:p>
            <a:r>
              <a:rPr lang="en-US" altLang="zh-TW" sz="1200" dirty="0" smtClean="0"/>
              <a:t>32</a:t>
            </a:r>
            <a:endParaRPr lang="zh-TW" altLang="en-US" sz="1200" dirty="0"/>
          </a:p>
        </p:txBody>
      </p:sp>
      <p:sp>
        <p:nvSpPr>
          <p:cNvPr id="11" name="文字方塊 10"/>
          <p:cNvSpPr txBox="1"/>
          <p:nvPr/>
        </p:nvSpPr>
        <p:spPr>
          <a:xfrm>
            <a:off x="4536012" y="4581128"/>
            <a:ext cx="144000" cy="184666"/>
          </a:xfrm>
          <a:prstGeom prst="rect">
            <a:avLst/>
          </a:prstGeom>
          <a:noFill/>
        </p:spPr>
        <p:txBody>
          <a:bodyPr wrap="square" lIns="0" tIns="0" rIns="0" bIns="0" rtlCol="0">
            <a:spAutoFit/>
          </a:bodyPr>
          <a:lstStyle/>
          <a:p>
            <a:r>
              <a:rPr lang="en-US" altLang="zh-TW" sz="1200" dirty="0" smtClean="0"/>
              <a:t>8</a:t>
            </a:r>
            <a:endParaRPr lang="zh-TW" altLang="en-US" sz="1200" dirty="0"/>
          </a:p>
        </p:txBody>
      </p:sp>
    </p:spTree>
    <p:extLst>
      <p:ext uri="{BB962C8B-B14F-4D97-AF65-F5344CB8AC3E}">
        <p14:creationId xmlns:p14="http://schemas.microsoft.com/office/powerpoint/2010/main" val="206800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r>
              <a:rPr lang="en-US" altLang="zh-TW" b="1" dirty="0" smtClean="0"/>
              <a:t>2 Addressing and Routing</a:t>
            </a:r>
            <a:endParaRPr lang="en-US" altLang="zh-TW" b="1" dirty="0"/>
          </a:p>
        </p:txBody>
      </p:sp>
      <p:sp>
        <p:nvSpPr>
          <p:cNvPr id="3" name="內容版面配置區 2"/>
          <p:cNvSpPr>
            <a:spLocks noGrp="1"/>
          </p:cNvSpPr>
          <p:nvPr>
            <p:ph idx="1"/>
          </p:nvPr>
        </p:nvSpPr>
        <p:spPr>
          <a:xfrm>
            <a:off x="762000" y="1155675"/>
            <a:ext cx="7696200" cy="4530725"/>
          </a:xfrm>
        </p:spPr>
        <p:txBody>
          <a:bodyPr/>
          <a:lstStyle/>
          <a:p>
            <a:endParaRPr lang="en-US" altLang="zh-TW" sz="800" dirty="0" smtClean="0"/>
          </a:p>
          <a:p>
            <a:pPr lvl="1" algn="just"/>
            <a:r>
              <a:rPr lang="en-US" altLang="zh-TW" dirty="0" smtClean="0"/>
              <a:t>when </a:t>
            </a:r>
            <a:r>
              <a:rPr lang="en-US" altLang="zh-TW" dirty="0"/>
              <a:t>a host </a:t>
            </a:r>
            <a:r>
              <a:rPr lang="en-US" altLang="zh-TW" dirty="0" smtClean="0"/>
              <a:t>with IP address 10.6.17.14 in a network wants to send </a:t>
            </a:r>
            <a:r>
              <a:rPr lang="en-US" altLang="zh-TW" dirty="0"/>
              <a:t>a packet </a:t>
            </a:r>
            <a:r>
              <a:rPr lang="en-US" altLang="zh-TW" dirty="0" smtClean="0"/>
              <a:t>to </a:t>
            </a:r>
            <a:r>
              <a:rPr lang="en-US" altLang="zh-TW" dirty="0"/>
              <a:t>192.168.40.76, it needs to </a:t>
            </a:r>
            <a:r>
              <a:rPr lang="en-US" altLang="zh-TW" dirty="0" smtClean="0"/>
              <a:t>send </a:t>
            </a:r>
            <a:r>
              <a:rPr lang="en-US" altLang="zh-TW" dirty="0"/>
              <a:t>to network </a:t>
            </a:r>
            <a:r>
              <a:rPr lang="en-US" altLang="zh-TW" dirty="0" smtClean="0"/>
              <a:t>192.168.40.0/21 which </a:t>
            </a:r>
            <a:r>
              <a:rPr lang="en-US" altLang="zh-TW" dirty="0"/>
              <a:t>knows how to handle </a:t>
            </a:r>
            <a:r>
              <a:rPr lang="en-US" altLang="zh-TW" dirty="0" smtClean="0"/>
              <a:t>the delivery </a:t>
            </a:r>
            <a:r>
              <a:rPr lang="en-US" altLang="zh-TW" dirty="0"/>
              <a:t>to the final host. </a:t>
            </a:r>
            <a:endParaRPr lang="en-US" altLang="zh-TW" dirty="0" smtClean="0"/>
          </a:p>
          <a:p>
            <a:pPr lvl="1" algn="just"/>
            <a:r>
              <a:rPr lang="en-US" altLang="zh-TW" dirty="0" smtClean="0"/>
              <a:t>This </a:t>
            </a:r>
            <a:r>
              <a:rPr lang="en-US" altLang="zh-TW" dirty="0"/>
              <a:t>is analogous to the postal </a:t>
            </a:r>
            <a:r>
              <a:rPr lang="en-US" altLang="zh-TW" dirty="0" smtClean="0"/>
              <a:t>system.</a:t>
            </a:r>
          </a:p>
          <a:p>
            <a:pPr algn="just"/>
            <a:r>
              <a:rPr lang="en-US" altLang="zh-TW" dirty="0" smtClean="0"/>
              <a:t>Question: </a:t>
            </a:r>
            <a:r>
              <a:rPr lang="en-US" altLang="zh-TW" dirty="0"/>
              <a:t>how does the </a:t>
            </a:r>
            <a:r>
              <a:rPr lang="en-US" altLang="zh-TW" dirty="0">
                <a:solidFill>
                  <a:srgbClr val="C00000"/>
                </a:solidFill>
              </a:rPr>
              <a:t>originating host </a:t>
            </a:r>
            <a:r>
              <a:rPr lang="en-US" altLang="zh-TW" dirty="0"/>
              <a:t>know how to get the packet out of its </a:t>
            </a:r>
            <a:r>
              <a:rPr lang="en-US" altLang="zh-TW" dirty="0" smtClean="0"/>
              <a:t>own network so that it can traverse the global Internet toward its destination.</a:t>
            </a:r>
            <a:endParaRPr lang="en-US" altLang="zh-TW" b="1" dirty="0" smtClean="0">
              <a:effectLst>
                <a:outerShdw blurRad="38100" dist="38100" dir="2700000" algn="tl">
                  <a:srgbClr val="000000">
                    <a:alpha val="43137"/>
                  </a:srgbClr>
                </a:outerShdw>
              </a:effectLst>
            </a:endParaRPr>
          </a:p>
          <a:p>
            <a:pPr marL="0" indent="0">
              <a:buNone/>
            </a:pP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18</a:t>
            </a:fld>
            <a:endParaRPr lang="en-US" altLang="zh-TW"/>
          </a:p>
        </p:txBody>
      </p:sp>
    </p:spTree>
    <p:extLst>
      <p:ext uri="{BB962C8B-B14F-4D97-AF65-F5344CB8AC3E}">
        <p14:creationId xmlns:p14="http://schemas.microsoft.com/office/powerpoint/2010/main" val="1403010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b="1" dirty="0" smtClean="0"/>
              <a:t>2.1 Routing Packet: Scenario A</a:t>
            </a:r>
            <a:endParaRPr lang="en-US" altLang="zh-TW"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19</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2000" y="1353061"/>
            <a:ext cx="7696200" cy="95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r>
              <a:rPr lang="en-US" altLang="zh-TW" sz="2800" dirty="0" smtClean="0"/>
              <a:t>Considers </a:t>
            </a:r>
            <a:r>
              <a:rPr lang="en-US" altLang="zh-TW" sz="2800" dirty="0" smtClean="0">
                <a:solidFill>
                  <a:srgbClr val="C00000"/>
                </a:solidFill>
              </a:rPr>
              <a:t>routing inside a </a:t>
            </a:r>
            <a:r>
              <a:rPr lang="en-US" altLang="zh-TW" sz="2800" b="1" dirty="0">
                <a:solidFill>
                  <a:srgbClr val="C00000"/>
                </a:solidFill>
                <a:effectLst>
                  <a:outerShdw blurRad="38100" dist="38100" dir="2700000" algn="tl">
                    <a:srgbClr val="000000">
                      <a:alpha val="43137"/>
                    </a:srgbClr>
                  </a:outerShdw>
                </a:effectLst>
              </a:rPr>
              <a:t>subnet</a:t>
            </a:r>
            <a:r>
              <a:rPr lang="en-US" altLang="zh-TW" sz="2800" dirty="0">
                <a:solidFill>
                  <a:srgbClr val="C00000"/>
                </a:solidFill>
              </a:rPr>
              <a:t> </a:t>
            </a:r>
            <a:r>
              <a:rPr lang="en-US" altLang="zh-TW" sz="2800" dirty="0"/>
              <a:t>defined by an IP address block through a </a:t>
            </a:r>
            <a:r>
              <a:rPr lang="en-US" altLang="zh-TW" sz="2800" dirty="0" smtClean="0"/>
              <a:t>standard subnet masking.</a:t>
            </a:r>
          </a:p>
          <a:p>
            <a:r>
              <a:rPr lang="en-US" altLang="zh-TW" sz="2600" u="sng" dirty="0" smtClean="0"/>
              <a:t>192.168.40.49</a:t>
            </a:r>
            <a:r>
              <a:rPr lang="en-US" altLang="zh-TW" sz="2600" dirty="0" smtClean="0"/>
              <a:t> </a:t>
            </a:r>
            <a:r>
              <a:rPr lang="en-US" altLang="zh-TW" sz="2600" dirty="0" smtClean="0">
                <a:sym typeface="Wingdings" panose="05000000000000000000" pitchFamily="2" charset="2"/>
              </a:rPr>
              <a:t></a:t>
            </a:r>
            <a:r>
              <a:rPr lang="en-US" altLang="zh-TW" sz="2600" dirty="0" smtClean="0"/>
              <a:t> </a:t>
            </a:r>
            <a:r>
              <a:rPr lang="en-US" altLang="zh-TW" sz="2600" u="sng" dirty="0" smtClean="0"/>
              <a:t>192.168.40.76</a:t>
            </a:r>
            <a:r>
              <a:rPr lang="en-US" altLang="zh-TW" sz="2600" dirty="0" smtClean="0"/>
              <a:t> in </a:t>
            </a:r>
            <a:r>
              <a:rPr lang="en-US" altLang="zh-TW" sz="2600" u="sng" dirty="0" smtClean="0">
                <a:solidFill>
                  <a:srgbClr val="C00000"/>
                </a:solidFill>
              </a:rPr>
              <a:t>192.168.40.0/24</a:t>
            </a:r>
            <a:endParaRPr lang="zh-TW" altLang="en-US" sz="2600" u="sng" kern="0" dirty="0">
              <a:solidFill>
                <a:srgbClr val="C00000"/>
              </a:solidFill>
            </a:endParaRPr>
          </a:p>
        </p:txBody>
      </p:sp>
      <p:pic>
        <p:nvPicPr>
          <p:cNvPr id="8" name="圖片 7"/>
          <p:cNvPicPr>
            <a:picLocks noChangeAspect="1"/>
          </p:cNvPicPr>
          <p:nvPr/>
        </p:nvPicPr>
        <p:blipFill>
          <a:blip r:embed="rId3"/>
          <a:stretch>
            <a:fillRect/>
          </a:stretch>
        </p:blipFill>
        <p:spPr>
          <a:xfrm>
            <a:off x="251520" y="2944659"/>
            <a:ext cx="8519108" cy="2277470"/>
          </a:xfrm>
          <a:prstGeom prst="rect">
            <a:avLst/>
          </a:prstGeom>
        </p:spPr>
      </p:pic>
      <p:sp>
        <p:nvSpPr>
          <p:cNvPr id="9" name="文字方塊 8"/>
          <p:cNvSpPr txBox="1"/>
          <p:nvPr/>
        </p:nvSpPr>
        <p:spPr>
          <a:xfrm>
            <a:off x="574380" y="5229200"/>
            <a:ext cx="8196248" cy="830997"/>
          </a:xfrm>
          <a:prstGeom prst="rect">
            <a:avLst/>
          </a:prstGeom>
          <a:noFill/>
          <a:ln w="12700">
            <a:solidFill>
              <a:schemeClr val="tx1"/>
            </a:solidFill>
          </a:ln>
        </p:spPr>
        <p:txBody>
          <a:bodyPr wrap="square" rtlCol="0">
            <a:spAutoFit/>
          </a:bodyPr>
          <a:lstStyle/>
          <a:p>
            <a:r>
              <a:rPr lang="en-US" altLang="zh-TW" sz="2400" dirty="0" smtClean="0"/>
              <a:t>Assume subnet </a:t>
            </a:r>
            <a:r>
              <a:rPr lang="en-US" altLang="zh-TW" sz="2400" dirty="0"/>
              <a:t>mask for this subnet is 255.255.255.0 </a:t>
            </a:r>
            <a:r>
              <a:rPr lang="en-US" altLang="zh-TW" sz="2400" dirty="0" smtClean="0"/>
              <a:t>that is </a:t>
            </a:r>
            <a:r>
              <a:rPr lang="en-US" altLang="zh-TW" sz="2400" dirty="0"/>
              <a:t>indicated in the </a:t>
            </a:r>
            <a:r>
              <a:rPr lang="en-US" altLang="zh-TW" sz="2400" dirty="0" smtClean="0"/>
              <a:t>configuration profile </a:t>
            </a:r>
            <a:r>
              <a:rPr lang="en-US" altLang="zh-TW" sz="2400" dirty="0"/>
              <a:t>of these two hosts</a:t>
            </a:r>
            <a:endParaRPr lang="zh-TW" altLang="en-US" sz="2400" dirty="0"/>
          </a:p>
        </p:txBody>
      </p:sp>
      <p:cxnSp>
        <p:nvCxnSpPr>
          <p:cNvPr id="10" name="直線接點 9"/>
          <p:cNvCxnSpPr/>
          <p:nvPr/>
        </p:nvCxnSpPr>
        <p:spPr>
          <a:xfrm>
            <a:off x="4214056" y="3753036"/>
            <a:ext cx="10060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329544" y="3176972"/>
            <a:ext cx="2918420" cy="930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67649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Outline</a:t>
            </a:r>
            <a:endParaRPr lang="zh-TW" altLang="en-US" b="1" dirty="0"/>
          </a:p>
        </p:txBody>
      </p:sp>
      <p:sp>
        <p:nvSpPr>
          <p:cNvPr id="3" name="內容版面配置區 2"/>
          <p:cNvSpPr>
            <a:spLocks noGrp="1"/>
          </p:cNvSpPr>
          <p:nvPr>
            <p:ph idx="1"/>
          </p:nvPr>
        </p:nvSpPr>
        <p:spPr/>
        <p:txBody>
          <a:bodyPr/>
          <a:lstStyle/>
          <a:p>
            <a:r>
              <a:rPr lang="en-US" altLang="zh-TW" sz="2000" b="1" dirty="0" smtClean="0"/>
              <a:t>1 </a:t>
            </a:r>
            <a:r>
              <a:rPr lang="en-US" altLang="zh-TW" sz="2000" b="1" dirty="0"/>
              <a:t>Internet Routing </a:t>
            </a:r>
            <a:r>
              <a:rPr lang="en-US" altLang="zh-TW" sz="2000" b="1" dirty="0" smtClean="0"/>
              <a:t>Evolution</a:t>
            </a:r>
          </a:p>
          <a:p>
            <a:r>
              <a:rPr lang="en-US" altLang="zh-TW" sz="2000" b="1" dirty="0" smtClean="0"/>
              <a:t>2 </a:t>
            </a:r>
            <a:r>
              <a:rPr lang="en-US" altLang="zh-TW" sz="2000" b="1" dirty="0"/>
              <a:t>Addressing and Routing: </a:t>
            </a:r>
            <a:r>
              <a:rPr lang="en-US" altLang="zh-TW" sz="2000" b="1" dirty="0" smtClean="0"/>
              <a:t>Illustrations</a:t>
            </a:r>
          </a:p>
          <a:p>
            <a:pPr lvl="1"/>
            <a:r>
              <a:rPr lang="en-US" altLang="zh-TW" sz="2000" dirty="0" smtClean="0"/>
              <a:t>2.1 </a:t>
            </a:r>
            <a:r>
              <a:rPr lang="en-US" altLang="zh-TW" sz="2000" dirty="0"/>
              <a:t>Routing Packet: Scenario </a:t>
            </a:r>
            <a:r>
              <a:rPr lang="en-US" altLang="zh-TW" sz="2000" dirty="0" smtClean="0"/>
              <a:t>A</a:t>
            </a:r>
          </a:p>
          <a:p>
            <a:pPr lvl="1"/>
            <a:r>
              <a:rPr lang="en-US" altLang="zh-TW" sz="2000" dirty="0" smtClean="0"/>
              <a:t>2.2 </a:t>
            </a:r>
            <a:r>
              <a:rPr lang="en-US" altLang="zh-TW" sz="2000" dirty="0"/>
              <a:t>Routing Packet: Scenario </a:t>
            </a:r>
            <a:r>
              <a:rPr lang="en-US" altLang="zh-TW" sz="2000" dirty="0" smtClean="0"/>
              <a:t>B</a:t>
            </a:r>
          </a:p>
          <a:p>
            <a:pPr lvl="1"/>
            <a:r>
              <a:rPr lang="en-US" altLang="zh-TW" sz="2000" dirty="0" smtClean="0"/>
              <a:t>2.3 </a:t>
            </a:r>
            <a:r>
              <a:rPr lang="en-US" altLang="zh-TW" sz="2000" dirty="0"/>
              <a:t>Routing Packet: Scenario C</a:t>
            </a:r>
            <a:endParaRPr lang="en-US" altLang="zh-TW" sz="2000" dirty="0" smtClean="0"/>
          </a:p>
          <a:p>
            <a:r>
              <a:rPr lang="en-US" altLang="zh-TW" sz="2000" b="1" dirty="0" smtClean="0"/>
              <a:t>3 </a:t>
            </a:r>
            <a:r>
              <a:rPr lang="en-US" altLang="zh-TW" sz="2000" b="1" dirty="0"/>
              <a:t>Current Architectural View of the </a:t>
            </a:r>
            <a:r>
              <a:rPr lang="en-US" altLang="zh-TW" sz="2000" b="1" dirty="0" smtClean="0"/>
              <a:t>Internet</a:t>
            </a:r>
          </a:p>
          <a:p>
            <a:pPr lvl="1"/>
            <a:r>
              <a:rPr lang="en-US" altLang="zh-TW" sz="2000" dirty="0" smtClean="0"/>
              <a:t>3.1 Customers/Providers</a:t>
            </a:r>
            <a:r>
              <a:rPr lang="en-US" altLang="zh-TW" sz="2000" dirty="0"/>
              <a:t>, </a:t>
            </a:r>
            <a:r>
              <a:rPr lang="en-US" altLang="zh-TW" sz="2000" dirty="0" smtClean="0"/>
              <a:t>Peering/</a:t>
            </a:r>
            <a:r>
              <a:rPr lang="en-US" altLang="zh-TW" sz="2000" dirty="0" err="1" smtClean="0"/>
              <a:t>Tiering</a:t>
            </a:r>
            <a:r>
              <a:rPr lang="en-US" altLang="zh-TW" sz="2000" dirty="0"/>
              <a:t>, and Exchange Points </a:t>
            </a:r>
            <a:endParaRPr lang="en-US" altLang="zh-TW" sz="2000" dirty="0" smtClean="0"/>
          </a:p>
          <a:p>
            <a:pPr lvl="1"/>
            <a:r>
              <a:rPr lang="en-US" altLang="zh-TW" sz="2000" dirty="0" smtClean="0"/>
              <a:t>3.2 </a:t>
            </a:r>
            <a:r>
              <a:rPr lang="en-US" altLang="zh-TW" sz="2000" dirty="0"/>
              <a:t>A Representative </a:t>
            </a:r>
            <a:r>
              <a:rPr lang="en-US" altLang="zh-TW" sz="2000" dirty="0" smtClean="0"/>
              <a:t>Architecture</a:t>
            </a:r>
          </a:p>
          <a:p>
            <a:pPr lvl="1"/>
            <a:r>
              <a:rPr lang="en-US" altLang="zh-TW" sz="2000" dirty="0" smtClean="0"/>
              <a:t>3.3 </a:t>
            </a:r>
            <a:r>
              <a:rPr lang="en-US" altLang="zh-TW" sz="2000" dirty="0"/>
              <a:t>Customer Trafﬁc Routing: A Geographic </a:t>
            </a:r>
            <a:r>
              <a:rPr lang="en-US" altLang="zh-TW" sz="2000" dirty="0" smtClean="0"/>
              <a:t>Perspective</a:t>
            </a:r>
          </a:p>
          <a:p>
            <a:pPr lvl="1"/>
            <a:r>
              <a:rPr lang="en-US" altLang="zh-TW" sz="2000" dirty="0" smtClean="0"/>
              <a:t>3.4 </a:t>
            </a:r>
            <a:r>
              <a:rPr lang="en-US" altLang="zh-TW" sz="2000" dirty="0"/>
              <a:t>Size and Growth</a:t>
            </a:r>
            <a:endParaRPr lang="en-US" altLang="zh-TW" sz="2000" dirty="0" smtClean="0"/>
          </a:p>
          <a:p>
            <a:r>
              <a:rPr lang="en-US" altLang="zh-TW" sz="2000" b="1" dirty="0" smtClean="0"/>
              <a:t>4 </a:t>
            </a:r>
            <a:r>
              <a:rPr lang="en-US" altLang="zh-TW" sz="2000" b="1" dirty="0"/>
              <a:t>Allocation of IP </a:t>
            </a:r>
            <a:r>
              <a:rPr lang="en-US" altLang="zh-TW" sz="2000" b="1" dirty="0" smtClean="0"/>
              <a:t>address Preﬁxes </a:t>
            </a:r>
            <a:r>
              <a:rPr lang="en-US" altLang="zh-TW" sz="2000" b="1" dirty="0"/>
              <a:t>and AS </a:t>
            </a:r>
            <a:r>
              <a:rPr lang="en-US" altLang="zh-TW" sz="2000" b="1" dirty="0" smtClean="0"/>
              <a:t>Numbers</a:t>
            </a:r>
            <a:endParaRPr lang="zh-TW" altLang="en-US" sz="2000"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2</a:t>
            </a:fld>
            <a:endParaRPr lang="en-US" altLang="zh-TW"/>
          </a:p>
        </p:txBody>
      </p:sp>
    </p:spTree>
    <p:extLst>
      <p:ext uri="{BB962C8B-B14F-4D97-AF65-F5344CB8AC3E}">
        <p14:creationId xmlns:p14="http://schemas.microsoft.com/office/powerpoint/2010/main" val="3453666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b="1" dirty="0" smtClean="0"/>
              <a:t>2.1</a:t>
            </a:r>
            <a:r>
              <a:rPr lang="en-US" altLang="zh-TW" sz="2400" b="1" dirty="0" smtClean="0"/>
              <a:t> </a:t>
            </a:r>
            <a:r>
              <a:rPr lang="en-US" altLang="zh-TW" b="1" dirty="0" smtClean="0"/>
              <a:t>Routing Packet: Scenario A</a:t>
            </a:r>
            <a:endParaRPr lang="en-US" altLang="zh-TW"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20</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54478" y="1395191"/>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r>
              <a:rPr lang="en-US" altLang="zh-TW" dirty="0"/>
              <a:t>T</a:t>
            </a:r>
            <a:r>
              <a:rPr lang="en-US" altLang="zh-TW" dirty="0" smtClean="0"/>
              <a:t>he </a:t>
            </a:r>
            <a:r>
              <a:rPr lang="en-US" altLang="zh-TW" i="1" dirty="0"/>
              <a:t>Address Resolution Protocol </a:t>
            </a:r>
            <a:r>
              <a:rPr lang="en-US" altLang="zh-TW" dirty="0"/>
              <a:t>(ARP</a:t>
            </a:r>
            <a:r>
              <a:rPr lang="en-US" altLang="zh-TW" dirty="0" smtClean="0"/>
              <a:t>)</a:t>
            </a:r>
            <a:r>
              <a:rPr lang="en-US" altLang="zh-TW" dirty="0"/>
              <a:t> </a:t>
            </a:r>
            <a:r>
              <a:rPr lang="en-US" altLang="zh-TW" dirty="0" smtClean="0"/>
              <a:t>maps </a:t>
            </a:r>
            <a:r>
              <a:rPr lang="en-US" altLang="zh-TW" dirty="0"/>
              <a:t>the IP address to the Ethernet address</a:t>
            </a:r>
            <a:r>
              <a:rPr lang="en-US" altLang="zh-TW" dirty="0" smtClean="0"/>
              <a:t>.</a:t>
            </a:r>
            <a:endParaRPr lang="zh-TW" altLang="en-US" kern="0"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41" y="2311772"/>
            <a:ext cx="7758411" cy="3246322"/>
          </a:xfrm>
          <a:prstGeom prst="rect">
            <a:avLst/>
          </a:prstGeom>
        </p:spPr>
      </p:pic>
      <p:cxnSp>
        <p:nvCxnSpPr>
          <p:cNvPr id="10" name="直線單箭頭接點 9"/>
          <p:cNvCxnSpPr/>
          <p:nvPr/>
        </p:nvCxnSpPr>
        <p:spPr>
          <a:xfrm flipV="1">
            <a:off x="3563888" y="3573016"/>
            <a:ext cx="828092" cy="1044116"/>
          </a:xfrm>
          <a:prstGeom prst="straightConnector1">
            <a:avLst/>
          </a:prstGeom>
          <a:ln w="31750">
            <a:solidFill>
              <a:srgbClr val="FF0000"/>
            </a:solidFill>
            <a:prstDash val="sysDash"/>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573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b="1" dirty="0" smtClean="0"/>
              <a:t>2.2 Routing Packet: Scenario B</a:t>
            </a:r>
            <a:endParaRPr lang="en-US" altLang="zh-TW"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21</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algn="just"/>
            <a:r>
              <a:rPr lang="en-US" altLang="zh-TW" dirty="0"/>
              <a:t>This scenario is where communication is </a:t>
            </a:r>
            <a:r>
              <a:rPr lang="en-US" altLang="zh-TW" i="1" dirty="0"/>
              <a:t>not </a:t>
            </a:r>
            <a:r>
              <a:rPr lang="en-US" altLang="zh-TW" dirty="0"/>
              <a:t>limited to the same subnet, but it is in the </a:t>
            </a:r>
            <a:r>
              <a:rPr lang="en-US" altLang="zh-TW" b="1" dirty="0">
                <a:effectLst>
                  <a:outerShdw blurRad="38100" dist="38100" dir="2700000" algn="tl">
                    <a:srgbClr val="000000">
                      <a:alpha val="43137"/>
                    </a:srgbClr>
                  </a:outerShdw>
                </a:effectLst>
              </a:rPr>
              <a:t>same network</a:t>
            </a:r>
            <a:r>
              <a:rPr lang="en-US" altLang="zh-TW" dirty="0"/>
              <a:t>.</a:t>
            </a:r>
          </a:p>
          <a:p>
            <a:pPr algn="just"/>
            <a:r>
              <a:rPr lang="en-US" altLang="zh-TW" kern="0" dirty="0"/>
              <a:t>To make correct destination in different subnet, the host must be equipped with </a:t>
            </a:r>
            <a:r>
              <a:rPr lang="en-US" altLang="zh-TW" dirty="0"/>
              <a:t>a </a:t>
            </a:r>
            <a:r>
              <a:rPr lang="en-US" altLang="zh-TW" i="1" dirty="0">
                <a:solidFill>
                  <a:srgbClr val="FF0000"/>
                </a:solidFill>
              </a:rPr>
              <a:t>default gateway </a:t>
            </a:r>
            <a:r>
              <a:rPr lang="en-US" altLang="zh-TW" dirty="0">
                <a:solidFill>
                  <a:srgbClr val="FF0000"/>
                </a:solidFill>
              </a:rPr>
              <a:t>address</a:t>
            </a:r>
          </a:p>
          <a:p>
            <a:pPr marL="0" indent="0" algn="just">
              <a:buNone/>
            </a:pPr>
            <a:r>
              <a:rPr lang="en-US" altLang="zh-TW" kern="0" dirty="0">
                <a:solidFill>
                  <a:srgbClr val="FF0000"/>
                </a:solidFill>
              </a:rPr>
              <a:t>   </a:t>
            </a:r>
            <a:r>
              <a:rPr lang="en-US" altLang="zh-TW" kern="0" dirty="0"/>
              <a:t>for handling such packet arrival.</a:t>
            </a:r>
          </a:p>
          <a:p>
            <a:pPr lvl="1" algn="just">
              <a:buFont typeface="Wingdings" panose="05000000000000000000" pitchFamily="2" charset="2"/>
              <a:buChar char="Ø"/>
            </a:pPr>
            <a:r>
              <a:rPr lang="en-US" altLang="zh-TW" i="1" dirty="0">
                <a:solidFill>
                  <a:srgbClr val="FF0000"/>
                </a:solidFill>
              </a:rPr>
              <a:t>default gateway </a:t>
            </a:r>
            <a:r>
              <a:rPr lang="en-US" altLang="zh-TW" dirty="0">
                <a:solidFill>
                  <a:srgbClr val="FF0000"/>
                </a:solidFill>
              </a:rPr>
              <a:t>address </a:t>
            </a:r>
            <a:r>
              <a:rPr lang="en-US" altLang="zh-TW" dirty="0"/>
              <a:t>: </a:t>
            </a:r>
            <a:r>
              <a:rPr lang="en-US" altLang="zh-TW" sz="2025" dirty="0"/>
              <a:t>if a packet’s destination is not on the same subnet, the default gateway will be the agent that will be the recipient of this packet.</a:t>
            </a:r>
            <a:endParaRPr lang="zh-TW" altLang="en-US" kern="0" dirty="0"/>
          </a:p>
        </p:txBody>
      </p:sp>
    </p:spTree>
    <p:extLst>
      <p:ext uri="{BB962C8B-B14F-4D97-AF65-F5344CB8AC3E}">
        <p14:creationId xmlns:p14="http://schemas.microsoft.com/office/powerpoint/2010/main" val="1951220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200" b="1" dirty="0" smtClean="0"/>
              <a:t>2.2 </a:t>
            </a:r>
            <a:r>
              <a:rPr lang="en-US" altLang="zh-TW" sz="3200" b="1" dirty="0"/>
              <a:t>Routing Packet: Scenario B</a:t>
            </a:r>
            <a:endParaRPr lang="en-US" altLang="zh-TW" sz="32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22</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804212"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r>
              <a:rPr lang="en-US" altLang="zh-TW" kern="0" dirty="0" smtClean="0"/>
              <a:t>The </a:t>
            </a:r>
            <a:r>
              <a:rPr lang="en-US" altLang="zh-TW" dirty="0"/>
              <a:t>default gateway is known to the sending host either by </a:t>
            </a:r>
            <a:r>
              <a:rPr lang="en-US" altLang="zh-TW" dirty="0" smtClean="0">
                <a:solidFill>
                  <a:srgbClr val="FF0000"/>
                </a:solidFill>
              </a:rPr>
              <a:t>static configuration </a:t>
            </a:r>
            <a:r>
              <a:rPr lang="en-US" altLang="zh-TW" dirty="0"/>
              <a:t>or </a:t>
            </a:r>
            <a:r>
              <a:rPr lang="en-US" altLang="zh-TW" dirty="0">
                <a:solidFill>
                  <a:srgbClr val="FF0000"/>
                </a:solidFill>
              </a:rPr>
              <a:t>through the Dynamic Host Configuration Protocol (DHCP</a:t>
            </a:r>
            <a:r>
              <a:rPr lang="en-US" altLang="zh-TW" dirty="0" smtClean="0">
                <a:solidFill>
                  <a:srgbClr val="FF0000"/>
                </a:solidFill>
              </a:rPr>
              <a:t>)</a:t>
            </a:r>
            <a:r>
              <a:rPr lang="en-US" altLang="zh-TW" dirty="0" smtClean="0"/>
              <a:t>.</a:t>
            </a:r>
            <a:r>
              <a:rPr lang="en-US" altLang="zh-TW" dirty="0"/>
              <a:t> </a:t>
            </a:r>
            <a:endParaRPr lang="en-US" altLang="zh-TW" dirty="0" smtClean="0"/>
          </a:p>
          <a:p>
            <a:r>
              <a:rPr lang="en-US" altLang="zh-TW" dirty="0" smtClean="0"/>
              <a:t>In general</a:t>
            </a:r>
            <a:r>
              <a:rPr lang="en-US" altLang="zh-TW" dirty="0"/>
              <a:t>, </a:t>
            </a:r>
            <a:r>
              <a:rPr lang="en-US" altLang="zh-TW" dirty="0" smtClean="0"/>
              <a:t>the following </a:t>
            </a:r>
            <a:r>
              <a:rPr lang="en-US" altLang="zh-TW" dirty="0"/>
              <a:t>must hold for a host to communicate on the Internet</a:t>
            </a:r>
            <a:r>
              <a:rPr lang="en-US" altLang="zh-TW" dirty="0" smtClean="0"/>
              <a:t>:</a:t>
            </a:r>
          </a:p>
          <a:p>
            <a:pPr lvl="1">
              <a:buFont typeface="Wingdings" panose="05000000000000000000" pitchFamily="2" charset="2"/>
              <a:buChar char="Ø"/>
            </a:pPr>
            <a:r>
              <a:rPr lang="en-US" altLang="zh-TW" sz="2000" kern="0" dirty="0"/>
              <a:t>Either </a:t>
            </a:r>
            <a:r>
              <a:rPr lang="en-US" altLang="zh-TW" sz="2000" dirty="0"/>
              <a:t>through static configuration or DHCP, a host must </a:t>
            </a:r>
          </a:p>
          <a:p>
            <a:pPr marL="342900" lvl="1" indent="0">
              <a:buNone/>
            </a:pPr>
            <a:r>
              <a:rPr lang="en-US" altLang="zh-TW" sz="2000" dirty="0"/>
              <a:t>    have </a:t>
            </a:r>
            <a:r>
              <a:rPr lang="en-US" altLang="zh-TW" sz="2000" b="1" dirty="0">
                <a:effectLst>
                  <a:outerShdw blurRad="38100" dist="38100" dir="2700000" algn="tl">
                    <a:srgbClr val="000000">
                      <a:alpha val="43137"/>
                    </a:srgbClr>
                  </a:outerShdw>
                </a:effectLst>
              </a:rPr>
              <a:t>three key pieces of information</a:t>
            </a:r>
            <a:r>
              <a:rPr lang="en-US" altLang="zh-TW" sz="2000" dirty="0"/>
              <a:t>: </a:t>
            </a:r>
            <a:r>
              <a:rPr lang="en-US" altLang="zh-TW" sz="2000" u="sng" dirty="0"/>
              <a:t>host IP address</a:t>
            </a:r>
            <a:r>
              <a:rPr lang="en-US" altLang="zh-TW" sz="2000" dirty="0"/>
              <a:t>, </a:t>
            </a:r>
          </a:p>
          <a:p>
            <a:pPr marL="0" indent="0">
              <a:buNone/>
            </a:pPr>
            <a:r>
              <a:rPr lang="en-US" altLang="zh-TW" sz="2000" dirty="0"/>
              <a:t>         </a:t>
            </a:r>
            <a:r>
              <a:rPr lang="en-US" altLang="zh-TW" sz="2000" u="sng" dirty="0"/>
              <a:t>subnet mask</a:t>
            </a:r>
            <a:r>
              <a:rPr lang="en-US" altLang="zh-TW" sz="2000" dirty="0"/>
              <a:t>, and </a:t>
            </a:r>
            <a:r>
              <a:rPr lang="en-US" altLang="zh-TW" sz="2000" u="sng" dirty="0"/>
              <a:t>default gateway</a:t>
            </a:r>
            <a:r>
              <a:rPr lang="en-US" altLang="zh-TW" sz="2000" dirty="0"/>
              <a:t>. </a:t>
            </a:r>
          </a:p>
          <a:p>
            <a:pPr lvl="1">
              <a:buFont typeface="Wingdings" panose="05000000000000000000" pitchFamily="2" charset="2"/>
              <a:buChar char="Ø"/>
            </a:pPr>
            <a:r>
              <a:rPr lang="en-US" altLang="zh-TW" sz="2000" dirty="0" smtClean="0"/>
              <a:t>For </a:t>
            </a:r>
            <a:r>
              <a:rPr lang="en-US" altLang="zh-TW" sz="2000" dirty="0"/>
              <a:t>a host to use </a:t>
            </a:r>
            <a:r>
              <a:rPr lang="en-US" altLang="zh-TW" sz="2000" dirty="0" smtClean="0"/>
              <a:t>Internet services</a:t>
            </a:r>
            <a:r>
              <a:rPr lang="en-US" altLang="zh-TW" sz="2000" dirty="0"/>
              <a:t>, it is also required to have </a:t>
            </a:r>
            <a:r>
              <a:rPr lang="en-US" altLang="zh-TW" sz="2000" dirty="0" smtClean="0"/>
              <a:t>information from a </a:t>
            </a:r>
            <a:r>
              <a:rPr lang="en-US" altLang="zh-TW" sz="2000" b="1" dirty="0">
                <a:effectLst>
                  <a:outerShdw blurRad="38100" dist="38100" dir="2700000" algn="tl">
                    <a:srgbClr val="000000">
                      <a:alpha val="43137"/>
                    </a:srgbClr>
                  </a:outerShdw>
                </a:effectLst>
              </a:rPr>
              <a:t>DNS </a:t>
            </a:r>
            <a:r>
              <a:rPr lang="en-US" altLang="zh-TW" sz="2000" b="1" dirty="0" smtClean="0">
                <a:effectLst>
                  <a:outerShdw blurRad="38100" dist="38100" dir="2700000" algn="tl">
                    <a:srgbClr val="000000">
                      <a:alpha val="43137"/>
                    </a:srgbClr>
                  </a:outerShdw>
                </a:effectLst>
              </a:rPr>
              <a:t>server </a:t>
            </a:r>
            <a:r>
              <a:rPr lang="en-US" altLang="zh-TW" sz="2000" dirty="0" smtClean="0"/>
              <a:t>Thus</a:t>
            </a:r>
            <a:r>
              <a:rPr lang="en-US" altLang="zh-TW" sz="2000" dirty="0"/>
              <a:t>, a host </a:t>
            </a:r>
            <a:r>
              <a:rPr lang="en-US" altLang="zh-TW" sz="2000" dirty="0" smtClean="0">
                <a:solidFill>
                  <a:srgbClr val="FF5050"/>
                </a:solidFill>
              </a:rPr>
              <a:t>requires </a:t>
            </a:r>
            <a:r>
              <a:rPr lang="en-US" altLang="zh-TW" sz="2000" dirty="0">
                <a:solidFill>
                  <a:srgbClr val="FF5050"/>
                </a:solidFill>
              </a:rPr>
              <a:t>four </a:t>
            </a:r>
            <a:r>
              <a:rPr lang="en-US" altLang="zh-TW" sz="2000" dirty="0" smtClean="0">
                <a:solidFill>
                  <a:srgbClr val="FF5050"/>
                </a:solidFill>
              </a:rPr>
              <a:t>pieces </a:t>
            </a:r>
            <a:r>
              <a:rPr lang="en-US" altLang="zh-TW" sz="2000" dirty="0">
                <a:solidFill>
                  <a:srgbClr val="FF5050"/>
                </a:solidFill>
              </a:rPr>
              <a:t>of </a:t>
            </a:r>
            <a:r>
              <a:rPr lang="en-US" altLang="zh-TW" sz="2000" dirty="0" smtClean="0">
                <a:solidFill>
                  <a:srgbClr val="FF5050"/>
                </a:solidFill>
              </a:rPr>
              <a:t>information</a:t>
            </a:r>
            <a:r>
              <a:rPr lang="en-US" altLang="zh-TW" sz="2000" dirty="0"/>
              <a:t>: </a:t>
            </a:r>
            <a:r>
              <a:rPr lang="en-US" altLang="zh-TW" sz="2000" dirty="0" smtClean="0"/>
              <a:t>its </a:t>
            </a:r>
            <a:r>
              <a:rPr lang="en-US" altLang="zh-TW" sz="2000" dirty="0">
                <a:solidFill>
                  <a:srgbClr val="FF5050"/>
                </a:solidFill>
              </a:rPr>
              <a:t>host IP address</a:t>
            </a:r>
            <a:r>
              <a:rPr lang="en-US" altLang="zh-TW" sz="2000" dirty="0"/>
              <a:t>, the </a:t>
            </a:r>
            <a:r>
              <a:rPr lang="en-US" altLang="zh-TW" sz="2000" dirty="0">
                <a:solidFill>
                  <a:srgbClr val="FF5050"/>
                </a:solidFill>
              </a:rPr>
              <a:t>subnet mask</a:t>
            </a:r>
            <a:r>
              <a:rPr lang="en-US" altLang="zh-TW" sz="2000" dirty="0"/>
              <a:t>, the </a:t>
            </a:r>
            <a:r>
              <a:rPr lang="en-US" altLang="zh-TW" sz="2000" dirty="0" smtClean="0">
                <a:solidFill>
                  <a:srgbClr val="FF5050"/>
                </a:solidFill>
              </a:rPr>
              <a:t>default  </a:t>
            </a:r>
          </a:p>
          <a:p>
            <a:pPr marL="0" indent="0">
              <a:buNone/>
            </a:pPr>
            <a:r>
              <a:rPr lang="en-US" altLang="zh-TW" sz="2000" dirty="0">
                <a:solidFill>
                  <a:srgbClr val="FF5050"/>
                </a:solidFill>
              </a:rPr>
              <a:t> </a:t>
            </a:r>
            <a:r>
              <a:rPr lang="en-US" altLang="zh-TW" sz="2000" dirty="0" smtClean="0">
                <a:solidFill>
                  <a:srgbClr val="FF5050"/>
                </a:solidFill>
              </a:rPr>
              <a:t>        gateway</a:t>
            </a:r>
            <a:r>
              <a:rPr lang="en-US" altLang="zh-TW" sz="2000" dirty="0" smtClean="0"/>
              <a:t> , and </a:t>
            </a:r>
            <a:r>
              <a:rPr lang="en-US" altLang="zh-TW" sz="2000" dirty="0"/>
              <a:t>a </a:t>
            </a:r>
            <a:r>
              <a:rPr lang="en-US" altLang="zh-TW" sz="2000" dirty="0">
                <a:solidFill>
                  <a:srgbClr val="FF5050"/>
                </a:solidFill>
              </a:rPr>
              <a:t>DNS server’s IP </a:t>
            </a:r>
            <a:r>
              <a:rPr lang="en-US" altLang="zh-TW" sz="2000" dirty="0" smtClean="0">
                <a:solidFill>
                  <a:srgbClr val="FF5050"/>
                </a:solidFill>
              </a:rPr>
              <a:t>address</a:t>
            </a:r>
            <a:r>
              <a:rPr lang="en-US" altLang="zh-TW" sz="2000" dirty="0" smtClean="0"/>
              <a:t>.</a:t>
            </a:r>
            <a:endParaRPr lang="zh-TW" altLang="en-US" sz="2000" kern="0" dirty="0"/>
          </a:p>
        </p:txBody>
      </p:sp>
    </p:spTree>
    <p:extLst>
      <p:ext uri="{BB962C8B-B14F-4D97-AF65-F5344CB8AC3E}">
        <p14:creationId xmlns:p14="http://schemas.microsoft.com/office/powerpoint/2010/main" val="2826041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smtClean="0"/>
              <a:t>2.2 </a:t>
            </a:r>
            <a:r>
              <a:rPr lang="en-US" altLang="zh-TW" sz="3200" b="1" dirty="0"/>
              <a:t>Routing Packet: Scenario B</a:t>
            </a:r>
            <a:endParaRPr lang="zh-TW" altLang="en-US" sz="3200" dirty="0"/>
          </a:p>
        </p:txBody>
      </p:sp>
      <p:sp>
        <p:nvSpPr>
          <p:cNvPr id="3" name="內容版面配置區 2"/>
          <p:cNvSpPr>
            <a:spLocks noGrp="1"/>
          </p:cNvSpPr>
          <p:nvPr>
            <p:ph idx="1"/>
          </p:nvPr>
        </p:nvSpPr>
        <p:spPr>
          <a:xfrm>
            <a:off x="762000" y="1412875"/>
            <a:ext cx="7914456" cy="4530725"/>
          </a:xfrm>
        </p:spPr>
        <p:txBody>
          <a:bodyPr/>
          <a:lstStyle/>
          <a:p>
            <a:r>
              <a:rPr lang="en-US" altLang="zh-TW" sz="2800" dirty="0" smtClean="0"/>
              <a:t>Each </a:t>
            </a:r>
            <a:r>
              <a:rPr lang="en-US" altLang="zh-TW" sz="2800" dirty="0"/>
              <a:t>router can learn about different subnets from a </a:t>
            </a:r>
            <a:r>
              <a:rPr lang="en-US" altLang="zh-TW" sz="2800" dirty="0">
                <a:solidFill>
                  <a:srgbClr val="FF0000"/>
                </a:solidFill>
              </a:rPr>
              <a:t>link state advertisement (LSA) </a:t>
            </a:r>
            <a:r>
              <a:rPr lang="en-US" altLang="zh-TW" sz="2800" dirty="0"/>
              <a:t>that would contain subnet information with mask by using the network link-type LSA</a:t>
            </a:r>
            <a:r>
              <a:rPr lang="en-US" altLang="zh-TW" sz="2800" dirty="0" smtClean="0"/>
              <a:t>.</a:t>
            </a:r>
          </a:p>
          <a:p>
            <a:pPr marL="0" indent="0">
              <a:buNone/>
            </a:pPr>
            <a:endParaRPr lang="en-US" altLang="zh-TW" sz="800" dirty="0" smtClean="0"/>
          </a:p>
          <a:p>
            <a:pPr lvl="1">
              <a:buFont typeface="Wingdings" panose="05000000000000000000" pitchFamily="2" charset="2"/>
              <a:buChar char="Ø"/>
            </a:pPr>
            <a:r>
              <a:rPr lang="en-US" altLang="zh-TW" sz="2400" dirty="0">
                <a:solidFill>
                  <a:srgbClr val="FF0000"/>
                </a:solidFill>
              </a:rPr>
              <a:t>link state </a:t>
            </a:r>
            <a:r>
              <a:rPr lang="en-US" altLang="zh-TW" sz="2400" dirty="0" smtClean="0">
                <a:solidFill>
                  <a:srgbClr val="FF0000"/>
                </a:solidFill>
              </a:rPr>
              <a:t>advertisement </a:t>
            </a:r>
            <a:r>
              <a:rPr lang="en-US" altLang="zh-TW" sz="2400" dirty="0"/>
              <a:t>:  is a basic </a:t>
            </a:r>
            <a:r>
              <a:rPr lang="en-US" altLang="zh-TW" sz="2400" dirty="0" smtClean="0"/>
              <a:t>communication </a:t>
            </a:r>
            <a:r>
              <a:rPr lang="en-US" altLang="zh-TW" sz="2400" dirty="0"/>
              <a:t>means of  </a:t>
            </a:r>
            <a:r>
              <a:rPr lang="en-US" altLang="zh-TW" sz="2400" dirty="0" smtClean="0"/>
              <a:t>the </a:t>
            </a:r>
            <a:r>
              <a:rPr lang="en-US" altLang="zh-TW" sz="2400" dirty="0"/>
              <a:t>OSPF routing protocol for the Internet Protocol (</a:t>
            </a:r>
            <a:r>
              <a:rPr lang="en-US" altLang="zh-TW" sz="2400" dirty="0" smtClean="0"/>
              <a:t>IP).</a:t>
            </a:r>
            <a:endParaRPr lang="en-US" altLang="zh-TW" sz="2000" dirty="0" smtClean="0"/>
          </a:p>
          <a:p>
            <a:pPr lvl="2" algn="just">
              <a:buClr>
                <a:srgbClr val="99CCFF"/>
              </a:buClr>
              <a:buFont typeface="Wingdings" panose="05000000000000000000" pitchFamily="2" charset="2"/>
              <a:buChar char="u"/>
            </a:pPr>
            <a:r>
              <a:rPr lang="en-US" altLang="zh-TW" sz="2000" b="1" dirty="0" smtClean="0">
                <a:solidFill>
                  <a:srgbClr val="FF0000"/>
                </a:solidFill>
              </a:rPr>
              <a:t>Open Shortest Path First</a:t>
            </a:r>
            <a:r>
              <a:rPr lang="en-US" altLang="zh-TW" sz="2000" dirty="0" smtClean="0">
                <a:solidFill>
                  <a:srgbClr val="FF0000"/>
                </a:solidFill>
              </a:rPr>
              <a:t> (</a:t>
            </a:r>
            <a:r>
              <a:rPr lang="en-US" altLang="zh-TW" sz="2000" b="1" dirty="0" smtClean="0">
                <a:solidFill>
                  <a:srgbClr val="FF0000"/>
                </a:solidFill>
              </a:rPr>
              <a:t>OSPF</a:t>
            </a:r>
            <a:r>
              <a:rPr lang="en-US" altLang="zh-TW" sz="2000" dirty="0" smtClean="0">
                <a:solidFill>
                  <a:srgbClr val="FF0000"/>
                </a:solidFill>
              </a:rPr>
              <a:t>) </a:t>
            </a:r>
            <a:r>
              <a:rPr lang="en-US" altLang="zh-TW" sz="2000" dirty="0" smtClean="0"/>
              <a:t>: is a routing protocol for Internet Protocol (IP) networks. It uses a link state routing algorithm and falls into the group of interior routing protocols, operating within a single autonomous system.</a:t>
            </a:r>
          </a:p>
          <a:p>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7641313-9710-4FC7-93C3-43BF74672E5E}" type="slidenum">
              <a:rPr lang="en-US" altLang="zh-TW" smtClean="0"/>
              <a:pPr>
                <a:defRPr/>
              </a:pPr>
              <a:t>23</a:t>
            </a:fld>
            <a:endParaRPr lang="en-US" altLang="zh-TW"/>
          </a:p>
        </p:txBody>
      </p:sp>
    </p:spTree>
    <p:extLst>
      <p:ext uri="{BB962C8B-B14F-4D97-AF65-F5344CB8AC3E}">
        <p14:creationId xmlns:p14="http://schemas.microsoft.com/office/powerpoint/2010/main" val="2744407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b="1" dirty="0" smtClean="0"/>
              <a:t>2 Routing Packet: Scenario B</a:t>
            </a:r>
            <a:endParaRPr lang="en-US" altLang="zh-TW"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24</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4066"/>
            <a:ext cx="8068788" cy="5979313"/>
          </a:xfrm>
          <a:prstGeom prst="rect">
            <a:avLst/>
          </a:prstGeom>
        </p:spPr>
      </p:pic>
      <p:sp>
        <p:nvSpPr>
          <p:cNvPr id="9" name="橢圓 8"/>
          <p:cNvSpPr/>
          <p:nvPr/>
        </p:nvSpPr>
        <p:spPr>
          <a:xfrm>
            <a:off x="971600" y="4833156"/>
            <a:ext cx="13321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863588" y="2492896"/>
            <a:ext cx="1332148"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780563" y="3426850"/>
            <a:ext cx="537327" cy="338554"/>
          </a:xfrm>
          <a:prstGeom prst="rect">
            <a:avLst/>
          </a:prstGeom>
          <a:noFill/>
        </p:spPr>
        <p:txBody>
          <a:bodyPr wrap="none" rtlCol="0">
            <a:spAutoFit/>
          </a:bodyPr>
          <a:lstStyle/>
          <a:p>
            <a:r>
              <a:rPr lang="en-US" altLang="zh-TW" sz="1600" b="1" dirty="0" smtClean="0">
                <a:solidFill>
                  <a:srgbClr val="C00000"/>
                </a:solidFill>
              </a:rPr>
              <a:t>en2</a:t>
            </a:r>
            <a:endParaRPr lang="zh-TW" altLang="en-US" sz="1600" b="1" dirty="0">
              <a:solidFill>
                <a:srgbClr val="C00000"/>
              </a:solidFill>
            </a:endParaRPr>
          </a:p>
        </p:txBody>
      </p:sp>
      <p:sp>
        <p:nvSpPr>
          <p:cNvPr id="13" name="文字方塊 12"/>
          <p:cNvSpPr txBox="1"/>
          <p:nvPr/>
        </p:nvSpPr>
        <p:spPr>
          <a:xfrm>
            <a:off x="2715386" y="3297815"/>
            <a:ext cx="537327" cy="338554"/>
          </a:xfrm>
          <a:prstGeom prst="rect">
            <a:avLst/>
          </a:prstGeom>
          <a:noFill/>
        </p:spPr>
        <p:txBody>
          <a:bodyPr wrap="none" rtlCol="0">
            <a:spAutoFit/>
          </a:bodyPr>
          <a:lstStyle/>
          <a:p>
            <a:r>
              <a:rPr lang="en-US" altLang="zh-TW" sz="1600" b="1" dirty="0" smtClean="0">
                <a:solidFill>
                  <a:srgbClr val="C00000"/>
                </a:solidFill>
              </a:rPr>
              <a:t>en1</a:t>
            </a:r>
            <a:endParaRPr lang="zh-TW" altLang="en-US" sz="1600" b="1" dirty="0">
              <a:solidFill>
                <a:srgbClr val="C00000"/>
              </a:solidFill>
            </a:endParaRPr>
          </a:p>
        </p:txBody>
      </p:sp>
      <p:sp>
        <p:nvSpPr>
          <p:cNvPr id="14" name="文字方塊 13"/>
          <p:cNvSpPr txBox="1"/>
          <p:nvPr/>
        </p:nvSpPr>
        <p:spPr>
          <a:xfrm>
            <a:off x="4499992" y="1333013"/>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15" name="文字方塊 14"/>
          <p:cNvSpPr txBox="1"/>
          <p:nvPr/>
        </p:nvSpPr>
        <p:spPr>
          <a:xfrm>
            <a:off x="2503524" y="4350586"/>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40</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16" name="文字方塊 15"/>
          <p:cNvSpPr txBox="1"/>
          <p:nvPr/>
        </p:nvSpPr>
        <p:spPr>
          <a:xfrm>
            <a:off x="4115747" y="2272354"/>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17" name="文字方塊 16"/>
          <p:cNvSpPr txBox="1"/>
          <p:nvPr/>
        </p:nvSpPr>
        <p:spPr>
          <a:xfrm>
            <a:off x="4419541" y="2077731"/>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18" name="文字方塊 17"/>
          <p:cNvSpPr txBox="1"/>
          <p:nvPr/>
        </p:nvSpPr>
        <p:spPr>
          <a:xfrm>
            <a:off x="3357397" y="3260153"/>
            <a:ext cx="470000" cy="338554"/>
          </a:xfrm>
          <a:prstGeom prst="rect">
            <a:avLst/>
          </a:prstGeom>
          <a:noFill/>
        </p:spPr>
        <p:txBody>
          <a:bodyPr wrap="none" rtlCol="0">
            <a:spAutoFit/>
          </a:bodyPr>
          <a:lstStyle/>
          <a:p>
            <a:r>
              <a:rPr lang="en-US" altLang="zh-TW" sz="1600" b="1" dirty="0" smtClean="0">
                <a:solidFill>
                  <a:srgbClr val="C00000"/>
                </a:solidFill>
              </a:rPr>
              <a:t>sl2</a:t>
            </a:r>
            <a:endParaRPr lang="zh-TW" altLang="en-US" sz="1600" b="1" dirty="0">
              <a:solidFill>
                <a:srgbClr val="C00000"/>
              </a:solidFill>
            </a:endParaRPr>
          </a:p>
        </p:txBody>
      </p:sp>
      <p:sp>
        <p:nvSpPr>
          <p:cNvPr id="19" name="文字方塊 18"/>
          <p:cNvSpPr txBox="1"/>
          <p:nvPr/>
        </p:nvSpPr>
        <p:spPr>
          <a:xfrm>
            <a:off x="2414493" y="3594502"/>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0" name="文字方塊 19"/>
          <p:cNvSpPr txBox="1"/>
          <p:nvPr/>
        </p:nvSpPr>
        <p:spPr>
          <a:xfrm>
            <a:off x="6266698" y="3629109"/>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1" name="文字方塊 20"/>
          <p:cNvSpPr txBox="1"/>
          <p:nvPr/>
        </p:nvSpPr>
        <p:spPr>
          <a:xfrm>
            <a:off x="7092280" y="2024844"/>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2" name="文字方塊 21"/>
          <p:cNvSpPr txBox="1"/>
          <p:nvPr/>
        </p:nvSpPr>
        <p:spPr>
          <a:xfrm>
            <a:off x="5868144" y="4138316"/>
            <a:ext cx="537327" cy="338554"/>
          </a:xfrm>
          <a:prstGeom prst="rect">
            <a:avLst/>
          </a:prstGeom>
          <a:noFill/>
        </p:spPr>
        <p:txBody>
          <a:bodyPr wrap="none" rtlCol="0">
            <a:spAutoFit/>
          </a:bodyPr>
          <a:lstStyle/>
          <a:p>
            <a:r>
              <a:rPr lang="en-US" altLang="zh-TW" sz="1600" b="1" dirty="0" smtClean="0">
                <a:solidFill>
                  <a:srgbClr val="C00000"/>
                </a:solidFill>
              </a:rPr>
              <a:t>en1</a:t>
            </a:r>
            <a:endParaRPr lang="zh-TW" altLang="en-US" sz="1600" b="1" dirty="0">
              <a:solidFill>
                <a:srgbClr val="C00000"/>
              </a:solidFill>
            </a:endParaRPr>
          </a:p>
        </p:txBody>
      </p:sp>
      <p:sp>
        <p:nvSpPr>
          <p:cNvPr id="23" name="文字方塊 22"/>
          <p:cNvSpPr txBox="1"/>
          <p:nvPr/>
        </p:nvSpPr>
        <p:spPr>
          <a:xfrm>
            <a:off x="5172975" y="3339682"/>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24" name="文字方塊 23"/>
          <p:cNvSpPr txBox="1"/>
          <p:nvPr/>
        </p:nvSpPr>
        <p:spPr>
          <a:xfrm>
            <a:off x="5238868" y="3636369"/>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25" name="文字方塊 24"/>
          <p:cNvSpPr txBox="1"/>
          <p:nvPr/>
        </p:nvSpPr>
        <p:spPr>
          <a:xfrm>
            <a:off x="3527884" y="3594502"/>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26" name="矩形 25"/>
          <p:cNvSpPr/>
          <p:nvPr/>
        </p:nvSpPr>
        <p:spPr>
          <a:xfrm>
            <a:off x="1403648" y="1344434"/>
            <a:ext cx="1224136" cy="5723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2303748" y="2744924"/>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41</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28" name="文字方塊 27"/>
          <p:cNvSpPr txBox="1"/>
          <p:nvPr/>
        </p:nvSpPr>
        <p:spPr>
          <a:xfrm>
            <a:off x="4308408" y="879698"/>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42</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29" name="文字方塊 28"/>
          <p:cNvSpPr txBox="1"/>
          <p:nvPr/>
        </p:nvSpPr>
        <p:spPr>
          <a:xfrm>
            <a:off x="6505758" y="2557645"/>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43</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0" name="文字方塊 29"/>
          <p:cNvSpPr txBox="1"/>
          <p:nvPr/>
        </p:nvSpPr>
        <p:spPr>
          <a:xfrm>
            <a:off x="7154797" y="4386590"/>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44</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1" name="文字方塊 30"/>
          <p:cNvSpPr txBox="1"/>
          <p:nvPr/>
        </p:nvSpPr>
        <p:spPr>
          <a:xfrm>
            <a:off x="5066330" y="4395171"/>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45</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2" name="橢圓 31"/>
          <p:cNvSpPr/>
          <p:nvPr/>
        </p:nvSpPr>
        <p:spPr>
          <a:xfrm>
            <a:off x="2854693" y="3717032"/>
            <a:ext cx="684672" cy="190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p:cNvSpPr txBox="1"/>
          <p:nvPr/>
        </p:nvSpPr>
        <p:spPr>
          <a:xfrm>
            <a:off x="6622280" y="1629144"/>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44" name="文字方塊 43"/>
          <p:cNvSpPr txBox="1"/>
          <p:nvPr/>
        </p:nvSpPr>
        <p:spPr>
          <a:xfrm>
            <a:off x="7511570" y="1908454"/>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45" name="文字方塊 44"/>
          <p:cNvSpPr txBox="1"/>
          <p:nvPr/>
        </p:nvSpPr>
        <p:spPr>
          <a:xfrm>
            <a:off x="4778873" y="1615072"/>
            <a:ext cx="470000" cy="338554"/>
          </a:xfrm>
          <a:prstGeom prst="rect">
            <a:avLst/>
          </a:prstGeom>
          <a:noFill/>
        </p:spPr>
        <p:txBody>
          <a:bodyPr wrap="none" rtlCol="0">
            <a:spAutoFit/>
          </a:bodyPr>
          <a:lstStyle/>
          <a:p>
            <a:r>
              <a:rPr lang="en-US" altLang="zh-TW" sz="1600" b="1" dirty="0" smtClean="0">
                <a:solidFill>
                  <a:srgbClr val="C00000"/>
                </a:solidFill>
              </a:rPr>
              <a:t>sl2</a:t>
            </a:r>
            <a:endParaRPr lang="zh-TW" altLang="en-US" sz="1600" b="1" dirty="0">
              <a:solidFill>
                <a:srgbClr val="C00000"/>
              </a:solidFill>
            </a:endParaRPr>
          </a:p>
        </p:txBody>
      </p:sp>
      <p:sp>
        <p:nvSpPr>
          <p:cNvPr id="33" name="文字方塊 32"/>
          <p:cNvSpPr txBox="1"/>
          <p:nvPr/>
        </p:nvSpPr>
        <p:spPr>
          <a:xfrm>
            <a:off x="7939494" y="865113"/>
            <a:ext cx="856325" cy="584775"/>
          </a:xfrm>
          <a:prstGeom prst="rect">
            <a:avLst/>
          </a:prstGeom>
          <a:noFill/>
        </p:spPr>
        <p:txBody>
          <a:bodyPr wrap="none" rtlCol="0">
            <a:spAutoFit/>
          </a:bodyPr>
          <a:lstStyle/>
          <a:p>
            <a:pPr algn="ctr"/>
            <a:r>
              <a:rPr lang="en-US" altLang="zh-TW" sz="1600" b="1" dirty="0" smtClean="0">
                <a:solidFill>
                  <a:srgbClr val="C00000"/>
                </a:solidFill>
              </a:rPr>
              <a:t>Border</a:t>
            </a:r>
          </a:p>
          <a:p>
            <a:pPr algn="ctr"/>
            <a:r>
              <a:rPr lang="en-US" altLang="zh-TW" sz="1600" b="1" dirty="0" smtClean="0">
                <a:solidFill>
                  <a:srgbClr val="C00000"/>
                </a:solidFill>
              </a:rPr>
              <a:t>router</a:t>
            </a:r>
            <a:endParaRPr lang="zh-TW" altLang="en-US" sz="1600" b="1" dirty="0">
              <a:solidFill>
                <a:srgbClr val="C00000"/>
              </a:solidFill>
            </a:endParaRPr>
          </a:p>
        </p:txBody>
      </p:sp>
      <p:cxnSp>
        <p:nvCxnSpPr>
          <p:cNvPr id="34" name="直線單箭頭接點 33"/>
          <p:cNvCxnSpPr>
            <a:stCxn id="33" idx="1"/>
          </p:cNvCxnSpPr>
          <p:nvPr/>
        </p:nvCxnSpPr>
        <p:spPr>
          <a:xfrm flipH="1">
            <a:off x="7416316" y="1157501"/>
            <a:ext cx="523178" cy="514066"/>
          </a:xfrm>
          <a:prstGeom prst="straightConnector1">
            <a:avLst/>
          </a:prstGeom>
          <a:ln w="2222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37072" y="568454"/>
            <a:ext cx="1443024"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40=</a:t>
            </a:r>
            <a:r>
              <a:rPr lang="en-US" altLang="zh-TW" sz="1600" b="1" u="sng" dirty="0" smtClean="0">
                <a:solidFill>
                  <a:schemeClr val="accent2">
                    <a:lumMod val="75000"/>
                  </a:schemeClr>
                </a:solidFill>
                <a:effectLst>
                  <a:outerShdw blurRad="38100" dist="38100" dir="2700000" algn="tl">
                    <a:srgbClr val="000000">
                      <a:alpha val="43137"/>
                    </a:srgbClr>
                  </a:outerShdw>
                </a:effectLst>
              </a:rPr>
              <a:t>00101</a:t>
            </a:r>
            <a:r>
              <a:rPr lang="en-US" altLang="zh-TW" sz="1600" b="1" dirty="0" smtClean="0">
                <a:solidFill>
                  <a:schemeClr val="accent2">
                    <a:lumMod val="75000"/>
                  </a:schemeClr>
                </a:solidFill>
                <a:effectLst>
                  <a:outerShdw blurRad="38100" dist="38100" dir="2700000" algn="tl">
                    <a:srgbClr val="000000">
                      <a:alpha val="43137"/>
                    </a:srgbClr>
                  </a:outerShdw>
                </a:effectLst>
              </a:rPr>
              <a:t>000</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6" name="文字方塊 35"/>
          <p:cNvSpPr txBox="1"/>
          <p:nvPr/>
        </p:nvSpPr>
        <p:spPr>
          <a:xfrm>
            <a:off x="1458874" y="1050194"/>
            <a:ext cx="1064715"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.40 to .47</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56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300" b="1" dirty="0" smtClean="0"/>
              <a:t>2.2 </a:t>
            </a:r>
            <a:r>
              <a:rPr lang="en-US" altLang="zh-TW" sz="3300" b="1" dirty="0"/>
              <a:t>Routing Packet: Scenario B</a:t>
            </a:r>
            <a:r>
              <a:rPr lang="en-US" altLang="zh-TW" sz="1600" b="1" dirty="0"/>
              <a:t/>
            </a:r>
            <a:br>
              <a:rPr lang="en-US" altLang="zh-TW" sz="1600" b="1" dirty="0"/>
            </a:br>
            <a:r>
              <a:rPr lang="en-US" altLang="zh-TW" sz="1800" b="1" dirty="0"/>
              <a:t>-Example </a:t>
            </a:r>
            <a:r>
              <a:rPr lang="en-US" altLang="zh-TW" sz="1800" b="1" dirty="0" smtClean="0"/>
              <a:t>1:Host </a:t>
            </a:r>
            <a:r>
              <a:rPr lang="en-US" altLang="zh-TW" sz="1800" b="1" dirty="0"/>
              <a:t>49ers to catch22</a:t>
            </a:r>
            <a:endParaRPr lang="en-US" altLang="zh-TW" sz="1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25</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marL="0" indent="0">
              <a:buNone/>
            </a:pPr>
            <a:endParaRPr lang="en-US" altLang="zh-TW" kern="0" dirty="0" smtClean="0"/>
          </a:p>
          <a:p>
            <a:pPr marL="0" indent="0">
              <a:buFont typeface="Wingdings" pitchFamily="2" charset="2"/>
              <a:buNone/>
            </a:pPr>
            <a:endParaRPr lang="zh-TW" altLang="en-US" kern="0" dirty="0"/>
          </a:p>
        </p:txBody>
      </p:sp>
      <p:pic>
        <p:nvPicPr>
          <p:cNvPr id="6" name="圖片 5"/>
          <p:cNvPicPr>
            <a:picLocks noChangeAspect="1"/>
          </p:cNvPicPr>
          <p:nvPr/>
        </p:nvPicPr>
        <p:blipFill>
          <a:blip r:embed="rId3"/>
          <a:stretch>
            <a:fillRect/>
          </a:stretch>
        </p:blipFill>
        <p:spPr>
          <a:xfrm>
            <a:off x="762000" y="1327546"/>
            <a:ext cx="7768791" cy="4701381"/>
          </a:xfrm>
          <a:prstGeom prst="rect">
            <a:avLst/>
          </a:prstGeom>
        </p:spPr>
      </p:pic>
      <p:sp>
        <p:nvSpPr>
          <p:cNvPr id="8" name="矩形 7"/>
          <p:cNvSpPr/>
          <p:nvPr/>
        </p:nvSpPr>
        <p:spPr>
          <a:xfrm>
            <a:off x="762000" y="2960948"/>
            <a:ext cx="69783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43546" y="5943600"/>
            <a:ext cx="8533105" cy="369332"/>
          </a:xfrm>
          <a:prstGeom prst="rect">
            <a:avLst/>
          </a:prstGeom>
          <a:noFill/>
        </p:spPr>
        <p:txBody>
          <a:bodyPr wrap="none" rtlCol="0">
            <a:spAutoFit/>
          </a:bodyPr>
          <a:lstStyle/>
          <a:p>
            <a:r>
              <a:rPr lang="en-US" altLang="zh-TW" b="1" dirty="0" smtClean="0"/>
              <a:t>FIGURE 4 </a:t>
            </a:r>
            <a:r>
              <a:rPr lang="en-US" altLang="zh-TW" dirty="0" smtClean="0"/>
              <a:t>Routing </a:t>
            </a:r>
            <a:r>
              <a:rPr lang="en-US" altLang="zh-TW" dirty="0"/>
              <a:t>tables(with interfaces) at routers in Network </a:t>
            </a:r>
            <a:r>
              <a:rPr lang="en-US" altLang="zh-TW" dirty="0" smtClean="0"/>
              <a:t>192.168.40.0/21</a:t>
            </a:r>
            <a:endParaRPr lang="zh-TW" altLang="en-US" dirty="0"/>
          </a:p>
        </p:txBody>
      </p:sp>
    </p:spTree>
    <p:extLst>
      <p:ext uri="{BB962C8B-B14F-4D97-AF65-F5344CB8AC3E}">
        <p14:creationId xmlns:p14="http://schemas.microsoft.com/office/powerpoint/2010/main" val="1599791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2100" y="751680"/>
            <a:ext cx="7696200" cy="592138"/>
          </a:xfrm>
        </p:spPr>
        <p:txBody>
          <a:bodyPr/>
          <a:lstStyle/>
          <a:p>
            <a:r>
              <a:rPr lang="en-US" altLang="zh-TW" sz="3300" b="1" dirty="0" smtClean="0"/>
              <a:t>2.2 </a:t>
            </a:r>
            <a:r>
              <a:rPr lang="en-US" altLang="zh-TW" sz="3300" b="1" dirty="0"/>
              <a:t>Routing Packet: Scenario </a:t>
            </a:r>
            <a:r>
              <a:rPr lang="en-US" altLang="zh-TW" sz="3300" b="1" dirty="0" smtClean="0"/>
              <a:t>B</a:t>
            </a:r>
            <a:endParaRPr lang="zh-TW" altLang="en-US" sz="33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7641313-9710-4FC7-93C3-43BF74672E5E}" type="slidenum">
              <a:rPr lang="en-US" altLang="zh-TW" smtClean="0"/>
              <a:pPr>
                <a:defRPr/>
              </a:pPr>
              <a:t>26</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337988"/>
            <a:ext cx="6684433" cy="4564260"/>
          </a:xfrm>
          <a:prstGeom prst="rect">
            <a:avLst/>
          </a:prstGeom>
        </p:spPr>
      </p:pic>
      <p:sp>
        <p:nvSpPr>
          <p:cNvPr id="9" name="文字方塊 8"/>
          <p:cNvSpPr txBox="1"/>
          <p:nvPr/>
        </p:nvSpPr>
        <p:spPr>
          <a:xfrm>
            <a:off x="557066" y="5897009"/>
            <a:ext cx="8533105" cy="369332"/>
          </a:xfrm>
          <a:prstGeom prst="rect">
            <a:avLst/>
          </a:prstGeom>
          <a:noFill/>
        </p:spPr>
        <p:txBody>
          <a:bodyPr wrap="none" rtlCol="0">
            <a:spAutoFit/>
          </a:bodyPr>
          <a:lstStyle/>
          <a:p>
            <a:r>
              <a:rPr lang="en-US" altLang="zh-TW" b="1" dirty="0" smtClean="0"/>
              <a:t>FIGURE 4 </a:t>
            </a:r>
            <a:r>
              <a:rPr lang="en-US" altLang="zh-TW" dirty="0" smtClean="0"/>
              <a:t>Routing </a:t>
            </a:r>
            <a:r>
              <a:rPr lang="en-US" altLang="zh-TW" dirty="0"/>
              <a:t>tables(with interfaces) at routers in Network </a:t>
            </a:r>
            <a:r>
              <a:rPr lang="en-US" altLang="zh-TW" dirty="0" smtClean="0"/>
              <a:t>192.168.40.0/21</a:t>
            </a:r>
            <a:endParaRPr lang="zh-TW" altLang="en-US" dirty="0"/>
          </a:p>
        </p:txBody>
      </p:sp>
    </p:spTree>
    <p:extLst>
      <p:ext uri="{BB962C8B-B14F-4D97-AF65-F5344CB8AC3E}">
        <p14:creationId xmlns:p14="http://schemas.microsoft.com/office/powerpoint/2010/main" val="316520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2100" y="751680"/>
            <a:ext cx="7696200" cy="592138"/>
          </a:xfrm>
        </p:spPr>
        <p:txBody>
          <a:bodyPr/>
          <a:lstStyle/>
          <a:p>
            <a:r>
              <a:rPr lang="en-US" altLang="zh-TW" sz="3300" b="1" dirty="0" smtClean="0"/>
              <a:t>2.2 </a:t>
            </a:r>
            <a:r>
              <a:rPr lang="en-US" altLang="zh-TW" sz="3300" b="1" dirty="0"/>
              <a:t>Routing Packet: Scenario </a:t>
            </a:r>
            <a:r>
              <a:rPr lang="en-US" altLang="zh-TW" sz="3300" b="1" dirty="0" smtClean="0"/>
              <a:t>B</a:t>
            </a:r>
            <a:endParaRPr lang="zh-TW" altLang="en-US" sz="3300"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524" y="1916832"/>
            <a:ext cx="8639344" cy="2988332"/>
          </a:xfrm>
        </p:spPr>
      </p:pic>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7641313-9710-4FC7-93C3-43BF74672E5E}" type="slidenum">
              <a:rPr lang="en-US" altLang="zh-TW" smtClean="0"/>
              <a:pPr>
                <a:defRPr/>
              </a:pPr>
              <a:t>27</a:t>
            </a:fld>
            <a:endParaRPr lang="en-US" altLang="zh-TW"/>
          </a:p>
        </p:txBody>
      </p:sp>
      <p:sp>
        <p:nvSpPr>
          <p:cNvPr id="7" name="文字方塊 6"/>
          <p:cNvSpPr txBox="1"/>
          <p:nvPr/>
        </p:nvSpPr>
        <p:spPr>
          <a:xfrm>
            <a:off x="340643" y="5113354"/>
            <a:ext cx="8533105" cy="369332"/>
          </a:xfrm>
          <a:prstGeom prst="rect">
            <a:avLst/>
          </a:prstGeom>
          <a:noFill/>
        </p:spPr>
        <p:txBody>
          <a:bodyPr wrap="none" rtlCol="0">
            <a:spAutoFit/>
          </a:bodyPr>
          <a:lstStyle/>
          <a:p>
            <a:r>
              <a:rPr lang="en-US" altLang="zh-TW" b="1" dirty="0" smtClean="0"/>
              <a:t>FIGURE 4 </a:t>
            </a:r>
            <a:r>
              <a:rPr lang="en-US" altLang="zh-TW" dirty="0" smtClean="0"/>
              <a:t>Routing </a:t>
            </a:r>
            <a:r>
              <a:rPr lang="en-US" altLang="zh-TW" dirty="0"/>
              <a:t>tables(with interfaces) at routers in Network </a:t>
            </a:r>
            <a:r>
              <a:rPr lang="en-US" altLang="zh-TW" dirty="0" smtClean="0"/>
              <a:t>192.168.40.0/21</a:t>
            </a:r>
            <a:endParaRPr lang="zh-TW" altLang="en-US" dirty="0"/>
          </a:p>
        </p:txBody>
      </p:sp>
    </p:spTree>
    <p:extLst>
      <p:ext uri="{BB962C8B-B14F-4D97-AF65-F5344CB8AC3E}">
        <p14:creationId xmlns:p14="http://schemas.microsoft.com/office/powerpoint/2010/main" val="649441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smtClean="0"/>
              <a:t>2.2 </a:t>
            </a:r>
            <a:r>
              <a:rPr lang="en-US" altLang="zh-TW" sz="3200" b="1" dirty="0"/>
              <a:t>Routing Packet: Scenario B</a:t>
            </a:r>
            <a:endParaRPr lang="zh-TW" altLang="en-US" sz="3200" dirty="0"/>
          </a:p>
        </p:txBody>
      </p:sp>
      <p:pic>
        <p:nvPicPr>
          <p:cNvPr id="6" name="內容版面配置區 5"/>
          <p:cNvPicPr>
            <a:picLocks noGrp="1" noChangeAspect="1"/>
          </p:cNvPicPr>
          <p:nvPr>
            <p:ph idx="1"/>
          </p:nvPr>
        </p:nvPicPr>
        <p:blipFill>
          <a:blip r:embed="rId3"/>
          <a:stretch>
            <a:fillRect/>
          </a:stretch>
        </p:blipFill>
        <p:spPr>
          <a:xfrm>
            <a:off x="721608" y="2528900"/>
            <a:ext cx="7696200" cy="1803156"/>
          </a:xfrm>
          <a:prstGeom prst="rect">
            <a:avLst/>
          </a:prstGeom>
        </p:spPr>
      </p:pic>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7641313-9710-4FC7-93C3-43BF74672E5E}" type="slidenum">
              <a:rPr lang="en-US" altLang="zh-TW" smtClean="0"/>
              <a:pPr>
                <a:defRPr/>
              </a:pPr>
              <a:t>28</a:t>
            </a:fld>
            <a:endParaRPr lang="en-US" altLang="zh-TW"/>
          </a:p>
        </p:txBody>
      </p:sp>
      <p:sp>
        <p:nvSpPr>
          <p:cNvPr id="7" name="文字方塊 6"/>
          <p:cNvSpPr txBox="1"/>
          <p:nvPr/>
        </p:nvSpPr>
        <p:spPr>
          <a:xfrm>
            <a:off x="725495" y="1446274"/>
            <a:ext cx="7732705" cy="461665"/>
          </a:xfrm>
          <a:prstGeom prst="rect">
            <a:avLst/>
          </a:prstGeom>
          <a:noFill/>
          <a:ln w="12700">
            <a:solidFill>
              <a:schemeClr val="tx1"/>
            </a:solidFill>
          </a:ln>
        </p:spPr>
        <p:txBody>
          <a:bodyPr wrap="square" rtlCol="0">
            <a:spAutoFit/>
          </a:bodyPr>
          <a:lstStyle/>
          <a:p>
            <a:r>
              <a:rPr lang="en-US" altLang="zh-TW" sz="2400" dirty="0" smtClean="0"/>
              <a:t>192.168.40.49/24 </a:t>
            </a:r>
            <a:r>
              <a:rPr lang="en-US" altLang="zh-TW" sz="2400" dirty="0" smtClean="0">
                <a:sym typeface="Wingdings" panose="05000000000000000000" pitchFamily="2" charset="2"/>
              </a:rPr>
              <a:t> 192.168.41.22/24</a:t>
            </a:r>
            <a:endParaRPr lang="zh-TW" altLang="en-US" sz="2400" dirty="0"/>
          </a:p>
        </p:txBody>
      </p:sp>
    </p:spTree>
    <p:extLst>
      <p:ext uri="{BB962C8B-B14F-4D97-AF65-F5344CB8AC3E}">
        <p14:creationId xmlns:p14="http://schemas.microsoft.com/office/powerpoint/2010/main" val="1663400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b="1" dirty="0" smtClean="0"/>
              <a:t>2 Routing Packet: Scenario B</a:t>
            </a:r>
            <a:endParaRPr lang="en-US" altLang="zh-TW"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29</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4066"/>
            <a:ext cx="8068788" cy="5979313"/>
          </a:xfrm>
          <a:prstGeom prst="rect">
            <a:avLst/>
          </a:prstGeom>
        </p:spPr>
      </p:pic>
      <p:sp>
        <p:nvSpPr>
          <p:cNvPr id="9" name="橢圓 8"/>
          <p:cNvSpPr/>
          <p:nvPr/>
        </p:nvSpPr>
        <p:spPr>
          <a:xfrm>
            <a:off x="971600" y="4833156"/>
            <a:ext cx="13321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863588" y="2492896"/>
            <a:ext cx="1332148"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780563" y="3426850"/>
            <a:ext cx="537327" cy="338554"/>
          </a:xfrm>
          <a:prstGeom prst="rect">
            <a:avLst/>
          </a:prstGeom>
          <a:noFill/>
        </p:spPr>
        <p:txBody>
          <a:bodyPr wrap="none" rtlCol="0">
            <a:spAutoFit/>
          </a:bodyPr>
          <a:lstStyle/>
          <a:p>
            <a:r>
              <a:rPr lang="en-US" altLang="zh-TW" sz="1600" b="1" dirty="0" smtClean="0">
                <a:solidFill>
                  <a:srgbClr val="C00000"/>
                </a:solidFill>
              </a:rPr>
              <a:t>en2</a:t>
            </a:r>
            <a:endParaRPr lang="zh-TW" altLang="en-US" sz="1600" b="1" dirty="0">
              <a:solidFill>
                <a:srgbClr val="C00000"/>
              </a:solidFill>
            </a:endParaRPr>
          </a:p>
        </p:txBody>
      </p:sp>
      <p:sp>
        <p:nvSpPr>
          <p:cNvPr id="13" name="文字方塊 12"/>
          <p:cNvSpPr txBox="1"/>
          <p:nvPr/>
        </p:nvSpPr>
        <p:spPr>
          <a:xfrm>
            <a:off x="2586903" y="3360146"/>
            <a:ext cx="537327" cy="338554"/>
          </a:xfrm>
          <a:prstGeom prst="rect">
            <a:avLst/>
          </a:prstGeom>
          <a:noFill/>
        </p:spPr>
        <p:txBody>
          <a:bodyPr wrap="none" rtlCol="0">
            <a:spAutoFit/>
          </a:bodyPr>
          <a:lstStyle/>
          <a:p>
            <a:r>
              <a:rPr lang="en-US" altLang="zh-TW" sz="1600" b="1" dirty="0" smtClean="0">
                <a:solidFill>
                  <a:srgbClr val="C00000"/>
                </a:solidFill>
              </a:rPr>
              <a:t>en1</a:t>
            </a:r>
            <a:endParaRPr lang="zh-TW" altLang="en-US" sz="1600" b="1" dirty="0">
              <a:solidFill>
                <a:srgbClr val="C00000"/>
              </a:solidFill>
            </a:endParaRPr>
          </a:p>
        </p:txBody>
      </p:sp>
      <p:sp>
        <p:nvSpPr>
          <p:cNvPr id="14" name="文字方塊 13"/>
          <p:cNvSpPr txBox="1"/>
          <p:nvPr/>
        </p:nvSpPr>
        <p:spPr>
          <a:xfrm>
            <a:off x="4499992" y="1333013"/>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15" name="文字方塊 14"/>
          <p:cNvSpPr txBox="1"/>
          <p:nvPr/>
        </p:nvSpPr>
        <p:spPr>
          <a:xfrm>
            <a:off x="2503524" y="4350586"/>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40</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16" name="文字方塊 15"/>
          <p:cNvSpPr txBox="1"/>
          <p:nvPr/>
        </p:nvSpPr>
        <p:spPr>
          <a:xfrm>
            <a:off x="4115747" y="2272354"/>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17" name="文字方塊 16"/>
          <p:cNvSpPr txBox="1"/>
          <p:nvPr/>
        </p:nvSpPr>
        <p:spPr>
          <a:xfrm>
            <a:off x="4419541" y="2077731"/>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18" name="文字方塊 17"/>
          <p:cNvSpPr txBox="1"/>
          <p:nvPr/>
        </p:nvSpPr>
        <p:spPr>
          <a:xfrm>
            <a:off x="3357397" y="3260153"/>
            <a:ext cx="470000" cy="338554"/>
          </a:xfrm>
          <a:prstGeom prst="rect">
            <a:avLst/>
          </a:prstGeom>
          <a:noFill/>
        </p:spPr>
        <p:txBody>
          <a:bodyPr wrap="none" rtlCol="0">
            <a:spAutoFit/>
          </a:bodyPr>
          <a:lstStyle/>
          <a:p>
            <a:r>
              <a:rPr lang="en-US" altLang="zh-TW" sz="1600" b="1" dirty="0" smtClean="0">
                <a:solidFill>
                  <a:srgbClr val="C00000"/>
                </a:solidFill>
              </a:rPr>
              <a:t>sl2</a:t>
            </a:r>
            <a:endParaRPr lang="zh-TW" altLang="en-US" sz="1600" b="1" dirty="0">
              <a:solidFill>
                <a:srgbClr val="C00000"/>
              </a:solidFill>
            </a:endParaRPr>
          </a:p>
        </p:txBody>
      </p:sp>
      <p:sp>
        <p:nvSpPr>
          <p:cNvPr id="19" name="文字方塊 18"/>
          <p:cNvSpPr txBox="1"/>
          <p:nvPr/>
        </p:nvSpPr>
        <p:spPr>
          <a:xfrm>
            <a:off x="2084129" y="3806960"/>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0" name="文字方塊 19"/>
          <p:cNvSpPr txBox="1"/>
          <p:nvPr/>
        </p:nvSpPr>
        <p:spPr>
          <a:xfrm>
            <a:off x="6266698" y="3629109"/>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1" name="文字方塊 20"/>
          <p:cNvSpPr txBox="1"/>
          <p:nvPr/>
        </p:nvSpPr>
        <p:spPr>
          <a:xfrm>
            <a:off x="7092280" y="2024844"/>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2" name="文字方塊 21"/>
          <p:cNvSpPr txBox="1"/>
          <p:nvPr/>
        </p:nvSpPr>
        <p:spPr>
          <a:xfrm>
            <a:off x="5868144" y="4138316"/>
            <a:ext cx="537327" cy="338554"/>
          </a:xfrm>
          <a:prstGeom prst="rect">
            <a:avLst/>
          </a:prstGeom>
          <a:noFill/>
        </p:spPr>
        <p:txBody>
          <a:bodyPr wrap="none" rtlCol="0">
            <a:spAutoFit/>
          </a:bodyPr>
          <a:lstStyle/>
          <a:p>
            <a:r>
              <a:rPr lang="en-US" altLang="zh-TW" sz="1600" b="1" dirty="0" smtClean="0">
                <a:solidFill>
                  <a:srgbClr val="C00000"/>
                </a:solidFill>
              </a:rPr>
              <a:t>en1</a:t>
            </a:r>
            <a:endParaRPr lang="zh-TW" altLang="en-US" sz="1600" b="1" dirty="0">
              <a:solidFill>
                <a:srgbClr val="C00000"/>
              </a:solidFill>
            </a:endParaRPr>
          </a:p>
        </p:txBody>
      </p:sp>
      <p:sp>
        <p:nvSpPr>
          <p:cNvPr id="23" name="文字方塊 22"/>
          <p:cNvSpPr txBox="1"/>
          <p:nvPr/>
        </p:nvSpPr>
        <p:spPr>
          <a:xfrm>
            <a:off x="5172975" y="3339682"/>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24" name="文字方塊 23"/>
          <p:cNvSpPr txBox="1"/>
          <p:nvPr/>
        </p:nvSpPr>
        <p:spPr>
          <a:xfrm>
            <a:off x="5238868" y="3636369"/>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25" name="文字方塊 24"/>
          <p:cNvSpPr txBox="1"/>
          <p:nvPr/>
        </p:nvSpPr>
        <p:spPr>
          <a:xfrm>
            <a:off x="3527884" y="3594502"/>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26" name="矩形 25"/>
          <p:cNvSpPr/>
          <p:nvPr/>
        </p:nvSpPr>
        <p:spPr>
          <a:xfrm>
            <a:off x="1403648" y="1344434"/>
            <a:ext cx="1224136" cy="5723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2303748" y="2744924"/>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41</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28" name="文字方塊 27"/>
          <p:cNvSpPr txBox="1"/>
          <p:nvPr/>
        </p:nvSpPr>
        <p:spPr>
          <a:xfrm>
            <a:off x="4308408" y="879698"/>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42</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29" name="文字方塊 28"/>
          <p:cNvSpPr txBox="1"/>
          <p:nvPr/>
        </p:nvSpPr>
        <p:spPr>
          <a:xfrm>
            <a:off x="6505758" y="2557645"/>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43</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0" name="文字方塊 29"/>
          <p:cNvSpPr txBox="1"/>
          <p:nvPr/>
        </p:nvSpPr>
        <p:spPr>
          <a:xfrm>
            <a:off x="7154797" y="4386590"/>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44</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1" name="文字方塊 30"/>
          <p:cNvSpPr txBox="1"/>
          <p:nvPr/>
        </p:nvSpPr>
        <p:spPr>
          <a:xfrm>
            <a:off x="5066330" y="4395171"/>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45</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2" name="橢圓 31"/>
          <p:cNvSpPr/>
          <p:nvPr/>
        </p:nvSpPr>
        <p:spPr>
          <a:xfrm>
            <a:off x="2854693" y="3717032"/>
            <a:ext cx="684672" cy="190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p:cNvSpPr txBox="1"/>
          <p:nvPr/>
        </p:nvSpPr>
        <p:spPr>
          <a:xfrm>
            <a:off x="6622280" y="1629144"/>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44" name="文字方塊 43"/>
          <p:cNvSpPr txBox="1"/>
          <p:nvPr/>
        </p:nvSpPr>
        <p:spPr>
          <a:xfrm>
            <a:off x="7511570" y="1908454"/>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45" name="文字方塊 44"/>
          <p:cNvSpPr txBox="1"/>
          <p:nvPr/>
        </p:nvSpPr>
        <p:spPr>
          <a:xfrm>
            <a:off x="4778873" y="1615072"/>
            <a:ext cx="470000" cy="338554"/>
          </a:xfrm>
          <a:prstGeom prst="rect">
            <a:avLst/>
          </a:prstGeom>
          <a:noFill/>
        </p:spPr>
        <p:txBody>
          <a:bodyPr wrap="none" rtlCol="0">
            <a:spAutoFit/>
          </a:bodyPr>
          <a:lstStyle/>
          <a:p>
            <a:r>
              <a:rPr lang="en-US" altLang="zh-TW" sz="1600" b="1" dirty="0" smtClean="0">
                <a:solidFill>
                  <a:srgbClr val="C00000"/>
                </a:solidFill>
              </a:rPr>
              <a:t>sl2</a:t>
            </a:r>
            <a:endParaRPr lang="zh-TW" altLang="en-US" sz="1600" b="1" dirty="0">
              <a:solidFill>
                <a:srgbClr val="C00000"/>
              </a:solidFill>
            </a:endParaRPr>
          </a:p>
        </p:txBody>
      </p:sp>
      <p:cxnSp>
        <p:nvCxnSpPr>
          <p:cNvPr id="39" name="肘形接點 38"/>
          <p:cNvCxnSpPr/>
          <p:nvPr/>
        </p:nvCxnSpPr>
        <p:spPr>
          <a:xfrm rot="5400000" flipH="1" flipV="1">
            <a:off x="2306906" y="4156778"/>
            <a:ext cx="781232" cy="283493"/>
          </a:xfrm>
          <a:prstGeom prst="bentConnector3">
            <a:avLst>
              <a:gd name="adj1" fmla="val 98996"/>
            </a:avLst>
          </a:prstGeom>
          <a:ln w="2222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2137046" y="4689140"/>
            <a:ext cx="0" cy="180020"/>
          </a:xfrm>
          <a:prstGeom prst="straightConnector1">
            <a:avLst/>
          </a:prstGeom>
          <a:ln w="1905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3048487" y="3041694"/>
            <a:ext cx="0" cy="648000"/>
          </a:xfrm>
          <a:prstGeom prst="straightConnector1">
            <a:avLst/>
          </a:prstGeom>
          <a:ln w="254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a:off x="2137046" y="3076327"/>
            <a:ext cx="900000" cy="0"/>
          </a:xfrm>
          <a:prstGeom prst="straightConnector1">
            <a:avLst/>
          </a:prstGeom>
          <a:ln w="254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V="1">
            <a:off x="2120002" y="2829785"/>
            <a:ext cx="3726" cy="239539"/>
          </a:xfrm>
          <a:prstGeom prst="straightConnector1">
            <a:avLst/>
          </a:prstGeom>
          <a:ln w="25400">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2123728" y="4689140"/>
            <a:ext cx="432000" cy="0"/>
          </a:xfrm>
          <a:prstGeom prst="straightConnector1">
            <a:avLst/>
          </a:prstGeom>
          <a:ln w="22225">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1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Internet Routing Evolution</a:t>
            </a:r>
            <a:endParaRPr lang="zh-TW" altLang="en-US" dirty="0"/>
          </a:p>
        </p:txBody>
      </p:sp>
      <p:sp>
        <p:nvSpPr>
          <p:cNvPr id="3" name="內容版面配置區 2"/>
          <p:cNvSpPr>
            <a:spLocks noGrp="1"/>
          </p:cNvSpPr>
          <p:nvPr>
            <p:ph idx="1"/>
          </p:nvPr>
        </p:nvSpPr>
        <p:spPr/>
        <p:txBody>
          <a:bodyPr/>
          <a:lstStyle/>
          <a:p>
            <a:pPr algn="just"/>
            <a:r>
              <a:rPr lang="en-US" altLang="zh-TW" sz="2800" dirty="0" smtClean="0"/>
              <a:t>Until the early 1980s, the </a:t>
            </a:r>
            <a:r>
              <a:rPr lang="en-US" altLang="zh-TW" sz="2800" b="1" dirty="0" smtClean="0"/>
              <a:t>ARPANET</a:t>
            </a:r>
            <a:r>
              <a:rPr lang="en-US" altLang="zh-TW" sz="2800" dirty="0" smtClean="0"/>
              <a:t> served the role of interconnecting various sites with a rigid two-level hierarchy where the </a:t>
            </a:r>
            <a:r>
              <a:rPr lang="en-US" altLang="zh-TW" sz="2800" b="1" dirty="0" smtClean="0"/>
              <a:t>ARPANET</a:t>
            </a:r>
            <a:r>
              <a:rPr lang="en-US" altLang="zh-TW" sz="2800" dirty="0" smtClean="0"/>
              <a:t> nodes were at the top level.</a:t>
            </a:r>
          </a:p>
          <a:p>
            <a:pPr algn="just"/>
            <a:r>
              <a:rPr lang="en-US" altLang="zh-TW" sz="2800" dirty="0" smtClean="0"/>
              <a:t>In 1983, </a:t>
            </a:r>
            <a:r>
              <a:rPr lang="en-US" altLang="zh-TW" sz="2800" b="1" dirty="0" smtClean="0"/>
              <a:t>ARPANET</a:t>
            </a:r>
            <a:r>
              <a:rPr lang="en-US" altLang="zh-TW" sz="2800" dirty="0" smtClean="0"/>
              <a:t> was split into two networks: </a:t>
            </a:r>
            <a:r>
              <a:rPr lang="en-US" altLang="zh-TW" sz="2800" b="1" dirty="0" smtClean="0"/>
              <a:t>APRPANET</a:t>
            </a:r>
            <a:r>
              <a:rPr lang="en-US" altLang="zh-TW" sz="2800" dirty="0" smtClean="0"/>
              <a:t> and </a:t>
            </a:r>
            <a:r>
              <a:rPr lang="en-US" altLang="zh-TW" sz="2800" b="1" dirty="0" smtClean="0"/>
              <a:t>MILNET</a:t>
            </a:r>
            <a:r>
              <a:rPr lang="en-US" altLang="zh-TW" sz="2800" dirty="0" smtClean="0"/>
              <a:t>.</a:t>
            </a:r>
          </a:p>
          <a:p>
            <a:pPr algn="just"/>
            <a:r>
              <a:rPr lang="en-US" altLang="zh-TW" sz="2800" dirty="0" smtClean="0"/>
              <a:t>Two </a:t>
            </a:r>
            <a:r>
              <a:rPr lang="en-US" altLang="zh-TW" sz="2800" dirty="0"/>
              <a:t>separate networks talking to each other in case </a:t>
            </a:r>
            <a:r>
              <a:rPr lang="en-US" altLang="zh-TW" sz="2800" u="sng" dirty="0"/>
              <a:t>one host in </a:t>
            </a:r>
            <a:r>
              <a:rPr lang="en-US" altLang="zh-TW" sz="2800" u="sng" dirty="0" smtClean="0"/>
              <a:t>one</a:t>
            </a:r>
            <a:r>
              <a:rPr lang="zh-TW" altLang="en-US" sz="2800" u="sng" dirty="0" smtClean="0"/>
              <a:t> </a:t>
            </a:r>
            <a:r>
              <a:rPr lang="en-US" altLang="zh-TW" sz="2800" u="sng" dirty="0" smtClean="0"/>
              <a:t>network </a:t>
            </a:r>
            <a:r>
              <a:rPr lang="en-US" altLang="zh-TW" sz="2800" dirty="0"/>
              <a:t>wants to </a:t>
            </a:r>
            <a:r>
              <a:rPr lang="en-US" altLang="zh-TW" sz="2800" b="1" dirty="0"/>
              <a:t>communicate</a:t>
            </a:r>
            <a:r>
              <a:rPr lang="en-US" altLang="zh-TW" sz="2800" dirty="0"/>
              <a:t> with </a:t>
            </a:r>
            <a:r>
              <a:rPr lang="en-US" altLang="zh-TW" sz="2800" u="sng" dirty="0"/>
              <a:t>another host in the other network</a:t>
            </a:r>
            <a:r>
              <a:rPr lang="en-US" altLang="zh-TW" sz="2800" dirty="0"/>
              <a:t>, and vice versa.</a:t>
            </a:r>
            <a:endParaRPr lang="zh-TW" altLang="en-US" sz="2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3</a:t>
            </a:fld>
            <a:endParaRPr lang="en-US" altLang="zh-TW"/>
          </a:p>
        </p:txBody>
      </p:sp>
    </p:spTree>
    <p:extLst>
      <p:ext uri="{BB962C8B-B14F-4D97-AF65-F5344CB8AC3E}">
        <p14:creationId xmlns:p14="http://schemas.microsoft.com/office/powerpoint/2010/main" val="150531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300" b="1" dirty="0" smtClean="0"/>
              <a:t>2.2 </a:t>
            </a:r>
            <a:r>
              <a:rPr lang="en-US" altLang="zh-TW" sz="3300" b="1" dirty="0"/>
              <a:t>Routing Packet: Scenario B</a:t>
            </a:r>
            <a:r>
              <a:rPr lang="en-US" altLang="zh-TW" sz="1600" b="1" dirty="0"/>
              <a:t/>
            </a:r>
            <a:br>
              <a:rPr lang="en-US" altLang="zh-TW" sz="1600" b="1" dirty="0"/>
            </a:br>
            <a:r>
              <a:rPr lang="en-US" altLang="zh-TW" sz="1800" b="1" dirty="0"/>
              <a:t>-Example </a:t>
            </a:r>
            <a:r>
              <a:rPr lang="en-US" altLang="zh-TW" sz="1800" b="1" dirty="0" smtClean="0"/>
              <a:t>2: </a:t>
            </a:r>
            <a:r>
              <a:rPr lang="en-US" altLang="zh-TW" sz="1800" b="1" dirty="0"/>
              <a:t>Host</a:t>
            </a:r>
            <a:r>
              <a:rPr lang="en-US" altLang="zh-TW" sz="1800" b="1" dirty="0" smtClean="0"/>
              <a:t> </a:t>
            </a:r>
            <a:r>
              <a:rPr lang="en-US" altLang="zh-TW" sz="1800" b="1" dirty="0"/>
              <a:t>49ers to </a:t>
            </a:r>
            <a:r>
              <a:rPr lang="en-US" altLang="zh-TW" sz="1800" b="1" dirty="0" smtClean="0"/>
              <a:t>221bBakerStreet</a:t>
            </a:r>
            <a:endParaRPr lang="en-US" altLang="zh-TW" sz="1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30</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marL="0" indent="0">
              <a:buNone/>
            </a:pPr>
            <a:endParaRPr lang="en-US" altLang="zh-TW" kern="0" dirty="0" smtClean="0"/>
          </a:p>
          <a:p>
            <a:pPr marL="0" indent="0">
              <a:buFont typeface="Wingdings" pitchFamily="2" charset="2"/>
              <a:buNone/>
            </a:pPr>
            <a:endParaRPr lang="zh-TW" altLang="en-US" kern="0" dirty="0"/>
          </a:p>
        </p:txBody>
      </p:sp>
      <p:pic>
        <p:nvPicPr>
          <p:cNvPr id="9" name="圖片 8"/>
          <p:cNvPicPr>
            <a:picLocks noChangeAspect="1"/>
          </p:cNvPicPr>
          <p:nvPr/>
        </p:nvPicPr>
        <p:blipFill>
          <a:blip r:embed="rId3"/>
          <a:stretch>
            <a:fillRect/>
          </a:stretch>
        </p:blipFill>
        <p:spPr>
          <a:xfrm>
            <a:off x="179512" y="1988840"/>
            <a:ext cx="8820472" cy="3024336"/>
          </a:xfrm>
          <a:prstGeom prst="rect">
            <a:avLst/>
          </a:prstGeom>
        </p:spPr>
      </p:pic>
      <p:sp>
        <p:nvSpPr>
          <p:cNvPr id="10" name="矩形 9"/>
          <p:cNvSpPr/>
          <p:nvPr/>
        </p:nvSpPr>
        <p:spPr>
          <a:xfrm>
            <a:off x="251520" y="3717032"/>
            <a:ext cx="3672408"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680012" y="3717032"/>
            <a:ext cx="3778188"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75812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圖片 31"/>
          <p:cNvPicPr>
            <a:picLocks noChangeAspect="1"/>
          </p:cNvPicPr>
          <p:nvPr/>
        </p:nvPicPr>
        <p:blipFill>
          <a:blip r:embed="rId3"/>
          <a:stretch>
            <a:fillRect/>
          </a:stretch>
        </p:blipFill>
        <p:spPr>
          <a:xfrm>
            <a:off x="1657568" y="1403834"/>
            <a:ext cx="5905064" cy="4867238"/>
          </a:xfrm>
          <a:prstGeom prst="rect">
            <a:avLst/>
          </a:prstGeom>
        </p:spPr>
      </p:pic>
      <p:sp>
        <p:nvSpPr>
          <p:cNvPr id="2" name="標題 1"/>
          <p:cNvSpPr>
            <a:spLocks noGrp="1"/>
          </p:cNvSpPr>
          <p:nvPr>
            <p:ph type="title"/>
          </p:nvPr>
        </p:nvSpPr>
        <p:spPr>
          <a:xfrm>
            <a:off x="762000" y="650084"/>
            <a:ext cx="7696200" cy="592138"/>
          </a:xfrm>
        </p:spPr>
        <p:txBody>
          <a:bodyPr/>
          <a:lstStyle/>
          <a:p>
            <a:pPr eaLnBrk="1" hangingPunct="1"/>
            <a:r>
              <a:rPr lang="en-US" altLang="zh-TW" sz="3300" b="1" dirty="0" smtClean="0"/>
              <a:t>2.2 </a:t>
            </a:r>
            <a:r>
              <a:rPr lang="en-US" altLang="zh-TW" sz="3300" b="1" dirty="0"/>
              <a:t>Routing Packet: Scenario </a:t>
            </a:r>
            <a:r>
              <a:rPr lang="en-US" altLang="zh-TW" sz="3300" b="1" dirty="0" smtClean="0"/>
              <a:t>B</a:t>
            </a:r>
            <a:r>
              <a:rPr lang="en-US" altLang="zh-TW" sz="2400" b="1" dirty="0" smtClean="0"/>
              <a:t/>
            </a:r>
            <a:br>
              <a:rPr lang="en-US" altLang="zh-TW" sz="2400" b="1" dirty="0" smtClean="0"/>
            </a:br>
            <a:r>
              <a:rPr lang="en-US" altLang="zh-TW" sz="1800" b="1" dirty="0" smtClean="0"/>
              <a:t>-</a:t>
            </a:r>
            <a:r>
              <a:rPr lang="en-US" altLang="zh-TW" sz="1800" b="1" dirty="0"/>
              <a:t>Example </a:t>
            </a:r>
            <a:r>
              <a:rPr lang="en-US" altLang="zh-TW" sz="1800" b="1" dirty="0" smtClean="0"/>
              <a:t>2: </a:t>
            </a:r>
            <a:r>
              <a:rPr lang="en-US" altLang="zh-TW" sz="1800" b="1" dirty="0"/>
              <a:t>Host 49ers to 221bBakerStreet</a:t>
            </a:r>
            <a:endParaRPr lang="en-US" altLang="zh-TW" sz="1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31</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9" name="矩形 8"/>
          <p:cNvSpPr/>
          <p:nvPr/>
        </p:nvSpPr>
        <p:spPr>
          <a:xfrm>
            <a:off x="1979712" y="4761148"/>
            <a:ext cx="6120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肘形接點 12"/>
          <p:cNvCxnSpPr/>
          <p:nvPr/>
        </p:nvCxnSpPr>
        <p:spPr>
          <a:xfrm rot="5400000" flipH="1" flipV="1">
            <a:off x="2843808" y="4185084"/>
            <a:ext cx="540060" cy="252028"/>
          </a:xfrm>
          <a:prstGeom prst="bentConnector3">
            <a:avLst>
              <a:gd name="adj1" fmla="val 104111"/>
            </a:avLst>
          </a:prstGeom>
          <a:ln w="2222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2699792" y="4581128"/>
            <a:ext cx="0" cy="180020"/>
          </a:xfrm>
          <a:prstGeom prst="straightConnector1">
            <a:avLst/>
          </a:prstGeom>
          <a:ln w="1905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3707904" y="4041068"/>
            <a:ext cx="1656184" cy="0"/>
          </a:xfrm>
          <a:prstGeom prst="straightConnector1">
            <a:avLst/>
          </a:prstGeom>
          <a:ln w="2222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5760132" y="4041068"/>
            <a:ext cx="288032" cy="0"/>
          </a:xfrm>
          <a:prstGeom prst="straightConnector1">
            <a:avLst/>
          </a:prstGeom>
          <a:ln w="22225">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048164" y="4041068"/>
            <a:ext cx="0" cy="540060"/>
          </a:xfrm>
          <a:prstGeom prst="straightConnector1">
            <a:avLst/>
          </a:prstGeom>
          <a:ln w="22225">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6048164" y="4581128"/>
            <a:ext cx="576064" cy="12700"/>
          </a:xfrm>
          <a:prstGeom prst="straightConnector1">
            <a:avLst/>
          </a:prstGeom>
          <a:ln w="22225">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624228" y="4593828"/>
            <a:ext cx="0" cy="167320"/>
          </a:xfrm>
          <a:prstGeom prst="straightConnector1">
            <a:avLst/>
          </a:prstGeom>
          <a:ln w="2222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652120" y="4761148"/>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接點 26"/>
          <p:cNvCxnSpPr/>
          <p:nvPr/>
        </p:nvCxnSpPr>
        <p:spPr>
          <a:xfrm>
            <a:off x="2699792" y="4581128"/>
            <a:ext cx="288032" cy="0"/>
          </a:xfrm>
          <a:prstGeom prst="line">
            <a:avLst/>
          </a:prstGeom>
          <a:ln w="22225">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8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smtClean="0"/>
              <a:t>2.2 Routing Packet: Scenario B</a:t>
            </a:r>
            <a:endParaRPr lang="zh-TW" altLang="en-US" sz="32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7641313-9710-4FC7-93C3-43BF74672E5E}" type="slidenum">
              <a:rPr lang="en-US" altLang="zh-TW" smtClean="0"/>
              <a:pPr>
                <a:defRPr/>
              </a:pPr>
              <a:t>32</a:t>
            </a:fld>
            <a:endParaRPr lang="en-US" altLang="zh-TW"/>
          </a:p>
        </p:txBody>
      </p:sp>
      <p:sp>
        <p:nvSpPr>
          <p:cNvPr id="8" name="內容版面配置區 7"/>
          <p:cNvSpPr>
            <a:spLocks noGrp="1"/>
          </p:cNvSpPr>
          <p:nvPr>
            <p:ph idx="1"/>
          </p:nvPr>
        </p:nvSpPr>
        <p:spPr>
          <a:xfrm>
            <a:off x="762000" y="1412875"/>
            <a:ext cx="8130480" cy="4530725"/>
          </a:xfrm>
        </p:spPr>
        <p:txBody>
          <a:bodyPr/>
          <a:lstStyle/>
          <a:p>
            <a:r>
              <a:rPr lang="en-US" altLang="zh-TW" dirty="0" smtClean="0"/>
              <a:t>Learning </a:t>
            </a:r>
            <a:r>
              <a:rPr lang="en-US" altLang="zh-TW" dirty="0"/>
              <a:t>about different subnets within </a:t>
            </a:r>
            <a:r>
              <a:rPr lang="en-US" altLang="zh-TW" dirty="0" smtClean="0"/>
              <a:t>domain </a:t>
            </a:r>
            <a:r>
              <a:rPr lang="en-US" altLang="zh-TW" dirty="0"/>
              <a:t>can be </a:t>
            </a:r>
            <a:r>
              <a:rPr lang="en-US" altLang="zh-TW" dirty="0" smtClean="0"/>
              <a:t>accomplished using </a:t>
            </a:r>
            <a:r>
              <a:rPr lang="en-US" altLang="zh-TW" b="1" dirty="0">
                <a:effectLst>
                  <a:outerShdw blurRad="38100" dist="38100" dir="2700000" algn="tl">
                    <a:srgbClr val="000000">
                      <a:alpha val="43137"/>
                    </a:srgbClr>
                  </a:outerShdw>
                </a:effectLst>
              </a:rPr>
              <a:t>OSPF flooding</a:t>
            </a:r>
            <a:r>
              <a:rPr lang="en-US" altLang="zh-TW" dirty="0" smtClean="0"/>
              <a:t>.</a:t>
            </a:r>
          </a:p>
          <a:p>
            <a:r>
              <a:rPr lang="en-US" altLang="zh-TW" dirty="0" smtClean="0"/>
              <a:t>Learning by a LSA containing </a:t>
            </a:r>
            <a:r>
              <a:rPr lang="en-US" altLang="zh-TW" dirty="0"/>
              <a:t>subnet </a:t>
            </a:r>
            <a:r>
              <a:rPr lang="en-US" altLang="zh-TW" dirty="0" smtClean="0"/>
              <a:t>info </a:t>
            </a:r>
            <a:r>
              <a:rPr lang="en-US" altLang="zh-TW" dirty="0"/>
              <a:t>with mask by </a:t>
            </a:r>
            <a:r>
              <a:rPr lang="en-US" altLang="zh-TW" dirty="0" smtClean="0"/>
              <a:t>using the </a:t>
            </a:r>
            <a:r>
              <a:rPr lang="en-US" altLang="zh-TW" dirty="0"/>
              <a:t>network link-type </a:t>
            </a:r>
            <a:r>
              <a:rPr lang="en-US" altLang="zh-TW" dirty="0" smtClean="0"/>
              <a:t>LSA.</a:t>
            </a:r>
          </a:p>
          <a:p>
            <a:r>
              <a:rPr lang="en-US" altLang="zh-TW" dirty="0"/>
              <a:t>Once announcements about various </a:t>
            </a:r>
            <a:r>
              <a:rPr lang="en-US" altLang="zh-TW" dirty="0" smtClean="0"/>
              <a:t>subnets are </a:t>
            </a:r>
            <a:r>
              <a:rPr lang="en-US" altLang="zh-TW" dirty="0"/>
              <a:t>received, each router can use </a:t>
            </a:r>
            <a:r>
              <a:rPr lang="en-US" altLang="zh-TW" dirty="0">
                <a:solidFill>
                  <a:srgbClr val="00B0F0"/>
                </a:solidFill>
              </a:rPr>
              <a:t>shortest path routing</a:t>
            </a:r>
            <a:r>
              <a:rPr lang="en-US" altLang="zh-TW" dirty="0"/>
              <a:t> to </a:t>
            </a:r>
            <a:r>
              <a:rPr lang="en-US" altLang="zh-TW" dirty="0">
                <a:solidFill>
                  <a:srgbClr val="00B0F0"/>
                </a:solidFill>
              </a:rPr>
              <a:t>determine</a:t>
            </a:r>
            <a:r>
              <a:rPr lang="en-US" altLang="zh-TW" dirty="0"/>
              <a:t> the appropriate next </a:t>
            </a:r>
            <a:r>
              <a:rPr lang="en-US" altLang="zh-TW" dirty="0" smtClean="0"/>
              <a:t>hop to </a:t>
            </a:r>
            <a:r>
              <a:rPr lang="en-US" altLang="zh-TW" dirty="0"/>
              <a:t>reach different </a:t>
            </a:r>
            <a:r>
              <a:rPr lang="en-US" altLang="zh-TW" dirty="0" smtClean="0"/>
              <a:t>subnets.</a:t>
            </a:r>
          </a:p>
          <a:p>
            <a:endParaRPr lang="zh-TW" altLang="en-US" dirty="0"/>
          </a:p>
        </p:txBody>
      </p:sp>
    </p:spTree>
    <p:extLst>
      <p:ext uri="{BB962C8B-B14F-4D97-AF65-F5344CB8AC3E}">
        <p14:creationId xmlns:p14="http://schemas.microsoft.com/office/powerpoint/2010/main" val="1575265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smtClean="0"/>
              <a:t>2.2 </a:t>
            </a:r>
            <a:r>
              <a:rPr lang="en-US" altLang="zh-TW" sz="3200" b="1" dirty="0"/>
              <a:t>Routing Packet: Scenario B</a:t>
            </a:r>
            <a:endParaRPr lang="zh-TW" altLang="en-US" sz="3200" dirty="0"/>
          </a:p>
        </p:txBody>
      </p:sp>
      <p:sp>
        <p:nvSpPr>
          <p:cNvPr id="3" name="內容版面配置區 2"/>
          <p:cNvSpPr>
            <a:spLocks noGrp="1"/>
          </p:cNvSpPr>
          <p:nvPr>
            <p:ph idx="1"/>
          </p:nvPr>
        </p:nvSpPr>
        <p:spPr/>
        <p:txBody>
          <a:bodyPr/>
          <a:lstStyle/>
          <a:p>
            <a:pPr algn="just"/>
            <a:r>
              <a:rPr lang="en-US" altLang="zh-TW" dirty="0"/>
              <a:t>N</a:t>
            </a:r>
            <a:r>
              <a:rPr lang="en-US" altLang="zh-TW" dirty="0" smtClean="0"/>
              <a:t>ote </a:t>
            </a:r>
            <a:r>
              <a:rPr lang="en-US" altLang="zh-TW" dirty="0"/>
              <a:t>that each table contains a 0.0.0.0/0 entry, which is </a:t>
            </a:r>
            <a:r>
              <a:rPr lang="en-US" altLang="zh-TW" dirty="0" smtClean="0"/>
              <a:t>referred to </a:t>
            </a:r>
            <a:r>
              <a:rPr lang="en-US" altLang="zh-TW" dirty="0"/>
              <a:t>as the </a:t>
            </a:r>
            <a:r>
              <a:rPr lang="en-US" altLang="zh-TW" dirty="0">
                <a:solidFill>
                  <a:srgbClr val="FF0000"/>
                </a:solidFill>
              </a:rPr>
              <a:t>default route</a:t>
            </a:r>
            <a:r>
              <a:rPr lang="en-US" altLang="zh-TW" dirty="0" smtClean="0"/>
              <a:t>.</a:t>
            </a:r>
          </a:p>
          <a:p>
            <a:pPr lvl="1" algn="just">
              <a:buFont typeface="Wingdings" panose="05000000000000000000" pitchFamily="2" charset="2"/>
              <a:buChar char="Ø"/>
            </a:pPr>
            <a:r>
              <a:rPr lang="en-US" altLang="zh-TW" dirty="0">
                <a:solidFill>
                  <a:srgbClr val="FF0000"/>
                </a:solidFill>
              </a:rPr>
              <a:t>default </a:t>
            </a:r>
            <a:r>
              <a:rPr lang="en-US" altLang="zh-TW" dirty="0" smtClean="0">
                <a:solidFill>
                  <a:srgbClr val="FF0000"/>
                </a:solidFill>
              </a:rPr>
              <a:t>route </a:t>
            </a:r>
            <a:r>
              <a:rPr lang="en-US" altLang="zh-TW" dirty="0" smtClean="0"/>
              <a:t>:</a:t>
            </a:r>
            <a:r>
              <a:rPr lang="en-US" altLang="zh-TW" dirty="0"/>
              <a:t> similar to the default gateway maintained by each </a:t>
            </a:r>
            <a:r>
              <a:rPr lang="en-US" altLang="zh-TW" dirty="0" smtClean="0"/>
              <a:t>host; </a:t>
            </a:r>
            <a:r>
              <a:rPr lang="en-US" altLang="zh-TW" dirty="0"/>
              <a:t>this entry points to a next-hop for forwarding a packet that lists a destination not listed in the routing table</a:t>
            </a:r>
            <a:r>
              <a:rPr lang="en-US" altLang="zh-TW" dirty="0" smtClean="0"/>
              <a:t>.</a:t>
            </a: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7641313-9710-4FC7-93C3-43BF74672E5E}" type="slidenum">
              <a:rPr lang="en-US" altLang="zh-TW" smtClean="0"/>
              <a:pPr>
                <a:defRPr/>
              </a:pPr>
              <a:t>33</a:t>
            </a:fld>
            <a:endParaRPr lang="en-US" altLang="zh-TW"/>
          </a:p>
        </p:txBody>
      </p:sp>
    </p:spTree>
    <p:extLst>
      <p:ext uri="{BB962C8B-B14F-4D97-AF65-F5344CB8AC3E}">
        <p14:creationId xmlns:p14="http://schemas.microsoft.com/office/powerpoint/2010/main" val="3325934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200" b="1" dirty="0" smtClean="0"/>
              <a:t>2.3 </a:t>
            </a:r>
            <a:r>
              <a:rPr lang="en-US" altLang="zh-TW" sz="3200" b="1" dirty="0"/>
              <a:t>Routing Packet: Scenario C</a:t>
            </a:r>
            <a:endParaRPr lang="en-US" altLang="zh-TW" sz="32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34</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algn="just"/>
            <a:r>
              <a:rPr lang="en-US" altLang="zh-TW" sz="2800" dirty="0" smtClean="0"/>
              <a:t>Route </a:t>
            </a:r>
            <a:r>
              <a:rPr lang="en-US" altLang="zh-TW" sz="2800" dirty="0"/>
              <a:t>a packet </a:t>
            </a:r>
            <a:r>
              <a:rPr lang="en-US" altLang="zh-TW" sz="2800" dirty="0" smtClean="0"/>
              <a:t>generated </a:t>
            </a:r>
            <a:r>
              <a:rPr lang="en-US" altLang="zh-TW" sz="2800" dirty="0"/>
              <a:t>at Host “49ers” </a:t>
            </a:r>
            <a:r>
              <a:rPr lang="en-US" altLang="zh-TW" sz="2800" dirty="0" smtClean="0"/>
              <a:t>to a host (10.5.16.60) </a:t>
            </a:r>
            <a:r>
              <a:rPr lang="en-US" altLang="zh-TW" sz="2800" dirty="0"/>
              <a:t>outside of network </a:t>
            </a:r>
            <a:r>
              <a:rPr lang="en-US" altLang="zh-TW" sz="2800" dirty="0" smtClean="0"/>
              <a:t>192.168.40.0/21, where </a:t>
            </a:r>
            <a:r>
              <a:rPr lang="en-US" altLang="zh-TW" sz="2800" dirty="0"/>
              <a:t>each network is </a:t>
            </a:r>
            <a:r>
              <a:rPr lang="en-US" altLang="zh-TW" sz="2800" dirty="0" smtClean="0"/>
              <a:t>served by </a:t>
            </a:r>
            <a:r>
              <a:rPr lang="en-US" altLang="zh-TW" sz="2800" dirty="0"/>
              <a:t>a different </a:t>
            </a:r>
            <a:r>
              <a:rPr lang="en-US" altLang="zh-TW" sz="2800" dirty="0">
                <a:solidFill>
                  <a:srgbClr val="FF0000"/>
                </a:solidFill>
              </a:rPr>
              <a:t>Autonomous S</a:t>
            </a:r>
            <a:r>
              <a:rPr lang="en-US" altLang="zh-TW" sz="2800" dirty="0" smtClean="0">
                <a:solidFill>
                  <a:srgbClr val="FF0000"/>
                </a:solidFill>
              </a:rPr>
              <a:t>ystem(AS)</a:t>
            </a:r>
            <a:r>
              <a:rPr lang="en-US" altLang="zh-TW" sz="2800" dirty="0" smtClean="0"/>
              <a:t>.</a:t>
            </a:r>
          </a:p>
          <a:p>
            <a:pPr marL="0" indent="0">
              <a:buNone/>
            </a:pPr>
            <a:endParaRPr lang="en-US" altLang="zh-TW" sz="800" dirty="0" smtClean="0"/>
          </a:p>
          <a:p>
            <a:pPr lvl="1">
              <a:buFont typeface="Wingdings" panose="05000000000000000000" pitchFamily="2" charset="2"/>
              <a:buChar char="Ø"/>
            </a:pPr>
            <a:r>
              <a:rPr lang="en-US" altLang="zh-TW" sz="2400" dirty="0">
                <a:solidFill>
                  <a:srgbClr val="FF0000"/>
                </a:solidFill>
              </a:rPr>
              <a:t>Autonomous </a:t>
            </a:r>
            <a:r>
              <a:rPr lang="en-US" altLang="zh-TW" sz="2400" dirty="0" smtClean="0">
                <a:solidFill>
                  <a:srgbClr val="FF0000"/>
                </a:solidFill>
              </a:rPr>
              <a:t>System </a:t>
            </a:r>
            <a:r>
              <a:rPr lang="en-US" altLang="zh-TW" sz="2400" dirty="0" smtClean="0"/>
              <a:t>:</a:t>
            </a:r>
            <a:r>
              <a:rPr lang="en-US" altLang="zh-TW" sz="2400" dirty="0"/>
              <a:t>  is a collection of connected Internet Protocol (IP) routing prefixes under the control of one or more network operators on behalf of a single administrative entity or </a:t>
            </a:r>
            <a:r>
              <a:rPr lang="en-US" altLang="zh-TW" sz="2400" dirty="0" smtClean="0"/>
              <a:t>domain.</a:t>
            </a:r>
            <a:endParaRPr lang="en-US" altLang="zh-TW" sz="2400" kern="0" dirty="0" smtClean="0"/>
          </a:p>
          <a:p>
            <a:endParaRPr lang="en-US" altLang="zh-TW" kern="0" dirty="0" smtClean="0"/>
          </a:p>
          <a:p>
            <a:endParaRPr lang="en-US" altLang="zh-TW" kern="0" dirty="0" smtClean="0"/>
          </a:p>
          <a:p>
            <a:endParaRPr lang="en-US" altLang="zh-TW" kern="0" dirty="0" smtClean="0"/>
          </a:p>
          <a:p>
            <a:pPr marL="0" indent="0">
              <a:buFont typeface="Wingdings" pitchFamily="2" charset="2"/>
              <a:buNone/>
            </a:pPr>
            <a:endParaRPr lang="zh-TW" altLang="en-US" kern="0" dirty="0"/>
          </a:p>
        </p:txBody>
      </p:sp>
    </p:spTree>
    <p:extLst>
      <p:ext uri="{BB962C8B-B14F-4D97-AF65-F5344CB8AC3E}">
        <p14:creationId xmlns:p14="http://schemas.microsoft.com/office/powerpoint/2010/main" val="2695149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3567" y="712677"/>
            <a:ext cx="7696200" cy="592138"/>
          </a:xfrm>
        </p:spPr>
        <p:txBody>
          <a:bodyPr/>
          <a:lstStyle/>
          <a:p>
            <a:r>
              <a:rPr lang="en-US" altLang="zh-TW" sz="3300" b="1" dirty="0" smtClean="0"/>
              <a:t>2.3 </a:t>
            </a:r>
            <a:r>
              <a:rPr lang="en-US" altLang="zh-TW" sz="3300" b="1" dirty="0"/>
              <a:t>Routing Packet: Scenario </a:t>
            </a:r>
            <a:r>
              <a:rPr lang="en-US" altLang="zh-TW" sz="3300" b="1" dirty="0" smtClean="0"/>
              <a:t>C</a:t>
            </a:r>
            <a:r>
              <a:rPr lang="en-US" altLang="zh-TW" sz="2800" b="1" dirty="0" smtClean="0"/>
              <a:t/>
            </a:r>
            <a:br>
              <a:rPr lang="en-US" altLang="zh-TW" sz="2800" b="1" dirty="0" smtClean="0"/>
            </a:br>
            <a:r>
              <a:rPr lang="en-US" altLang="zh-TW" sz="1800" b="1" dirty="0" smtClean="0"/>
              <a:t>-example : Host 49ers to 10.5.16.60(in AS)</a:t>
            </a:r>
            <a:endParaRPr lang="zh-TW" altLang="en-US" sz="1800" dirty="0"/>
          </a:p>
        </p:txBody>
      </p:sp>
      <p:sp>
        <p:nvSpPr>
          <p:cNvPr id="3" name="內容版面配置區 2"/>
          <p:cNvSpPr>
            <a:spLocks noGrp="1"/>
          </p:cNvSpPr>
          <p:nvPr>
            <p:ph idx="1"/>
          </p:nvPr>
        </p:nvSpPr>
        <p:spPr/>
        <p:txBody>
          <a:bodyPr/>
          <a:lstStyle/>
          <a:p>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7641313-9710-4FC7-93C3-43BF74672E5E}" type="slidenum">
              <a:rPr lang="en-US" altLang="zh-TW" smtClean="0"/>
              <a:pPr>
                <a:defRPr/>
              </a:pPr>
              <a:t>35</a:t>
            </a:fld>
            <a:endParaRPr lang="en-US" altLang="zh-TW"/>
          </a:p>
        </p:txBody>
      </p:sp>
      <p:pic>
        <p:nvPicPr>
          <p:cNvPr id="6" name="圖片 5"/>
          <p:cNvPicPr>
            <a:picLocks noChangeAspect="1"/>
          </p:cNvPicPr>
          <p:nvPr/>
        </p:nvPicPr>
        <p:blipFill>
          <a:blip r:embed="rId3"/>
          <a:stretch>
            <a:fillRect/>
          </a:stretch>
        </p:blipFill>
        <p:spPr>
          <a:xfrm>
            <a:off x="1049740" y="1441487"/>
            <a:ext cx="6230992" cy="4867238"/>
          </a:xfrm>
          <a:prstGeom prst="rect">
            <a:avLst/>
          </a:prstGeom>
        </p:spPr>
      </p:pic>
      <p:cxnSp>
        <p:nvCxnSpPr>
          <p:cNvPr id="13" name="直線單箭頭接點 12"/>
          <p:cNvCxnSpPr/>
          <p:nvPr/>
        </p:nvCxnSpPr>
        <p:spPr>
          <a:xfrm>
            <a:off x="3167844" y="4041068"/>
            <a:ext cx="1728000" cy="0"/>
          </a:xfrm>
          <a:prstGeom prst="straightConnector1">
            <a:avLst/>
          </a:prstGeom>
          <a:ln w="2857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肘形接點 14"/>
          <p:cNvCxnSpPr/>
          <p:nvPr/>
        </p:nvCxnSpPr>
        <p:spPr>
          <a:xfrm rot="5400000" flipH="1" flipV="1">
            <a:off x="4950042" y="2978950"/>
            <a:ext cx="1368152" cy="684076"/>
          </a:xfrm>
          <a:prstGeom prst="bentConnector3">
            <a:avLst>
              <a:gd name="adj1" fmla="val 50777"/>
            </a:avLst>
          </a:prstGeom>
          <a:ln w="2857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6225884" y="2708920"/>
            <a:ext cx="1010412" cy="612068"/>
          </a:xfrm>
          <a:prstGeom prst="straightConnector1">
            <a:avLst/>
          </a:prstGeom>
          <a:ln w="2857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39652" y="4797152"/>
            <a:ext cx="6840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肘形接點 15"/>
          <p:cNvCxnSpPr/>
          <p:nvPr/>
        </p:nvCxnSpPr>
        <p:spPr>
          <a:xfrm flipV="1">
            <a:off x="2159732" y="4617132"/>
            <a:ext cx="324036" cy="180020"/>
          </a:xfrm>
          <a:prstGeom prst="bentConnector3">
            <a:avLst>
              <a:gd name="adj1" fmla="val -5274"/>
            </a:avLst>
          </a:prstGeom>
          <a:ln w="22225">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 name="肘形接點 24"/>
          <p:cNvCxnSpPr/>
          <p:nvPr/>
        </p:nvCxnSpPr>
        <p:spPr>
          <a:xfrm rot="5400000" flipH="1" flipV="1">
            <a:off x="2303748" y="4221088"/>
            <a:ext cx="576064" cy="216024"/>
          </a:xfrm>
          <a:prstGeom prst="bentConnector3">
            <a:avLst>
              <a:gd name="adj1" fmla="val 97456"/>
            </a:avLst>
          </a:prstGeom>
          <a:ln w="22225">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77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b="1" dirty="0" smtClean="0"/>
              <a:t>2 Routing Packet: Scenario B</a:t>
            </a:r>
            <a:endParaRPr lang="en-US" altLang="zh-TW"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36</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4066"/>
            <a:ext cx="8068788" cy="5979313"/>
          </a:xfrm>
          <a:prstGeom prst="rect">
            <a:avLst/>
          </a:prstGeom>
        </p:spPr>
      </p:pic>
      <p:sp>
        <p:nvSpPr>
          <p:cNvPr id="9" name="橢圓 8"/>
          <p:cNvSpPr/>
          <p:nvPr/>
        </p:nvSpPr>
        <p:spPr>
          <a:xfrm>
            <a:off x="971600" y="4833156"/>
            <a:ext cx="13321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863588" y="2492896"/>
            <a:ext cx="1332148"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780563" y="3426850"/>
            <a:ext cx="537327" cy="338554"/>
          </a:xfrm>
          <a:prstGeom prst="rect">
            <a:avLst/>
          </a:prstGeom>
          <a:noFill/>
        </p:spPr>
        <p:txBody>
          <a:bodyPr wrap="none" rtlCol="0">
            <a:spAutoFit/>
          </a:bodyPr>
          <a:lstStyle/>
          <a:p>
            <a:r>
              <a:rPr lang="en-US" altLang="zh-TW" sz="1600" b="1" dirty="0" smtClean="0">
                <a:solidFill>
                  <a:srgbClr val="C00000"/>
                </a:solidFill>
              </a:rPr>
              <a:t>en2</a:t>
            </a:r>
            <a:endParaRPr lang="zh-TW" altLang="en-US" sz="1600" b="1" dirty="0">
              <a:solidFill>
                <a:srgbClr val="C00000"/>
              </a:solidFill>
            </a:endParaRPr>
          </a:p>
        </p:txBody>
      </p:sp>
      <p:sp>
        <p:nvSpPr>
          <p:cNvPr id="13" name="文字方塊 12"/>
          <p:cNvSpPr txBox="1"/>
          <p:nvPr/>
        </p:nvSpPr>
        <p:spPr>
          <a:xfrm>
            <a:off x="2586903" y="3360146"/>
            <a:ext cx="537327" cy="338554"/>
          </a:xfrm>
          <a:prstGeom prst="rect">
            <a:avLst/>
          </a:prstGeom>
          <a:noFill/>
        </p:spPr>
        <p:txBody>
          <a:bodyPr wrap="none" rtlCol="0">
            <a:spAutoFit/>
          </a:bodyPr>
          <a:lstStyle/>
          <a:p>
            <a:r>
              <a:rPr lang="en-US" altLang="zh-TW" sz="1600" b="1" dirty="0" smtClean="0">
                <a:solidFill>
                  <a:srgbClr val="C00000"/>
                </a:solidFill>
              </a:rPr>
              <a:t>en1</a:t>
            </a:r>
            <a:endParaRPr lang="zh-TW" altLang="en-US" sz="1600" b="1" dirty="0">
              <a:solidFill>
                <a:srgbClr val="C00000"/>
              </a:solidFill>
            </a:endParaRPr>
          </a:p>
        </p:txBody>
      </p:sp>
      <p:sp>
        <p:nvSpPr>
          <p:cNvPr id="14" name="文字方塊 13"/>
          <p:cNvSpPr txBox="1"/>
          <p:nvPr/>
        </p:nvSpPr>
        <p:spPr>
          <a:xfrm>
            <a:off x="4499992" y="1333013"/>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15" name="文字方塊 14"/>
          <p:cNvSpPr txBox="1"/>
          <p:nvPr/>
        </p:nvSpPr>
        <p:spPr>
          <a:xfrm>
            <a:off x="2503524" y="4350586"/>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40</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16" name="文字方塊 15"/>
          <p:cNvSpPr txBox="1"/>
          <p:nvPr/>
        </p:nvSpPr>
        <p:spPr>
          <a:xfrm>
            <a:off x="4115747" y="2272354"/>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17" name="文字方塊 16"/>
          <p:cNvSpPr txBox="1"/>
          <p:nvPr/>
        </p:nvSpPr>
        <p:spPr>
          <a:xfrm>
            <a:off x="4419541" y="2077731"/>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18" name="文字方塊 17"/>
          <p:cNvSpPr txBox="1"/>
          <p:nvPr/>
        </p:nvSpPr>
        <p:spPr>
          <a:xfrm>
            <a:off x="3357397" y="3260153"/>
            <a:ext cx="470000" cy="338554"/>
          </a:xfrm>
          <a:prstGeom prst="rect">
            <a:avLst/>
          </a:prstGeom>
          <a:noFill/>
        </p:spPr>
        <p:txBody>
          <a:bodyPr wrap="none" rtlCol="0">
            <a:spAutoFit/>
          </a:bodyPr>
          <a:lstStyle/>
          <a:p>
            <a:r>
              <a:rPr lang="en-US" altLang="zh-TW" sz="1600" b="1" dirty="0" smtClean="0">
                <a:solidFill>
                  <a:srgbClr val="C00000"/>
                </a:solidFill>
              </a:rPr>
              <a:t>sl2</a:t>
            </a:r>
            <a:endParaRPr lang="zh-TW" altLang="en-US" sz="1600" b="1" dirty="0">
              <a:solidFill>
                <a:srgbClr val="C00000"/>
              </a:solidFill>
            </a:endParaRPr>
          </a:p>
        </p:txBody>
      </p:sp>
      <p:sp>
        <p:nvSpPr>
          <p:cNvPr id="19" name="文字方塊 18"/>
          <p:cNvSpPr txBox="1"/>
          <p:nvPr/>
        </p:nvSpPr>
        <p:spPr>
          <a:xfrm>
            <a:off x="2084129" y="3806960"/>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0" name="文字方塊 19"/>
          <p:cNvSpPr txBox="1"/>
          <p:nvPr/>
        </p:nvSpPr>
        <p:spPr>
          <a:xfrm>
            <a:off x="6266698" y="3629109"/>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1" name="文字方塊 20"/>
          <p:cNvSpPr txBox="1"/>
          <p:nvPr/>
        </p:nvSpPr>
        <p:spPr>
          <a:xfrm>
            <a:off x="7092280" y="2024844"/>
            <a:ext cx="537327" cy="338554"/>
          </a:xfrm>
          <a:prstGeom prst="rect">
            <a:avLst/>
          </a:prstGeom>
          <a:noFill/>
        </p:spPr>
        <p:txBody>
          <a:bodyPr wrap="none" rtlCol="0">
            <a:spAutoFit/>
          </a:bodyPr>
          <a:lstStyle/>
          <a:p>
            <a:r>
              <a:rPr lang="en-US" altLang="zh-TW" sz="1600" b="1" dirty="0" smtClean="0">
                <a:solidFill>
                  <a:srgbClr val="C00000"/>
                </a:solidFill>
              </a:rPr>
              <a:t>en0</a:t>
            </a:r>
            <a:endParaRPr lang="zh-TW" altLang="en-US" sz="1600" b="1" dirty="0">
              <a:solidFill>
                <a:srgbClr val="C00000"/>
              </a:solidFill>
            </a:endParaRPr>
          </a:p>
        </p:txBody>
      </p:sp>
      <p:sp>
        <p:nvSpPr>
          <p:cNvPr id="22" name="文字方塊 21"/>
          <p:cNvSpPr txBox="1"/>
          <p:nvPr/>
        </p:nvSpPr>
        <p:spPr>
          <a:xfrm>
            <a:off x="5868144" y="4138316"/>
            <a:ext cx="537327" cy="338554"/>
          </a:xfrm>
          <a:prstGeom prst="rect">
            <a:avLst/>
          </a:prstGeom>
          <a:noFill/>
        </p:spPr>
        <p:txBody>
          <a:bodyPr wrap="none" rtlCol="0">
            <a:spAutoFit/>
          </a:bodyPr>
          <a:lstStyle/>
          <a:p>
            <a:r>
              <a:rPr lang="en-US" altLang="zh-TW" sz="1600" b="1" dirty="0" smtClean="0">
                <a:solidFill>
                  <a:srgbClr val="C00000"/>
                </a:solidFill>
              </a:rPr>
              <a:t>en1</a:t>
            </a:r>
            <a:endParaRPr lang="zh-TW" altLang="en-US" sz="1600" b="1" dirty="0">
              <a:solidFill>
                <a:srgbClr val="C00000"/>
              </a:solidFill>
            </a:endParaRPr>
          </a:p>
        </p:txBody>
      </p:sp>
      <p:sp>
        <p:nvSpPr>
          <p:cNvPr id="23" name="文字方塊 22"/>
          <p:cNvSpPr txBox="1"/>
          <p:nvPr/>
        </p:nvSpPr>
        <p:spPr>
          <a:xfrm>
            <a:off x="5172975" y="3339682"/>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24" name="文字方塊 23"/>
          <p:cNvSpPr txBox="1"/>
          <p:nvPr/>
        </p:nvSpPr>
        <p:spPr>
          <a:xfrm>
            <a:off x="5238868" y="3636369"/>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25" name="文字方塊 24"/>
          <p:cNvSpPr txBox="1"/>
          <p:nvPr/>
        </p:nvSpPr>
        <p:spPr>
          <a:xfrm>
            <a:off x="3527884" y="3594502"/>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26" name="矩形 25"/>
          <p:cNvSpPr/>
          <p:nvPr/>
        </p:nvSpPr>
        <p:spPr>
          <a:xfrm>
            <a:off x="1403648" y="1344434"/>
            <a:ext cx="1224136" cy="5723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2303748" y="2744924"/>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41</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28" name="文字方塊 27"/>
          <p:cNvSpPr txBox="1"/>
          <p:nvPr/>
        </p:nvSpPr>
        <p:spPr>
          <a:xfrm>
            <a:off x="4308408" y="879698"/>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42</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29" name="文字方塊 28"/>
          <p:cNvSpPr txBox="1"/>
          <p:nvPr/>
        </p:nvSpPr>
        <p:spPr>
          <a:xfrm>
            <a:off x="6505758" y="2557645"/>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43</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0" name="文字方塊 29"/>
          <p:cNvSpPr txBox="1"/>
          <p:nvPr/>
        </p:nvSpPr>
        <p:spPr>
          <a:xfrm>
            <a:off x="7154797" y="4386590"/>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44</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1" name="文字方塊 30"/>
          <p:cNvSpPr txBox="1"/>
          <p:nvPr/>
        </p:nvSpPr>
        <p:spPr>
          <a:xfrm>
            <a:off x="5066330" y="4395171"/>
            <a:ext cx="412292" cy="338554"/>
          </a:xfrm>
          <a:prstGeom prst="rect">
            <a:avLst/>
          </a:prstGeom>
          <a:noFill/>
        </p:spPr>
        <p:txBody>
          <a:bodyPr wrap="none" rtlCol="0">
            <a:spAutoFit/>
          </a:bodyPr>
          <a:lstStyle/>
          <a:p>
            <a:r>
              <a:rPr lang="en-US" altLang="zh-TW" sz="1600" b="1" dirty="0" smtClean="0">
                <a:solidFill>
                  <a:schemeClr val="accent2">
                    <a:lumMod val="75000"/>
                  </a:schemeClr>
                </a:solidFill>
                <a:effectLst>
                  <a:outerShdw blurRad="38100" dist="38100" dir="2700000" algn="tl">
                    <a:srgbClr val="000000">
                      <a:alpha val="43137"/>
                    </a:srgbClr>
                  </a:outerShdw>
                </a:effectLst>
              </a:rPr>
              <a:t>45</a:t>
            </a:r>
            <a:endParaRPr lang="zh-TW" altLang="en-US" sz="1600" b="1" dirty="0">
              <a:solidFill>
                <a:schemeClr val="accent2">
                  <a:lumMod val="75000"/>
                </a:schemeClr>
              </a:solidFill>
              <a:effectLst>
                <a:outerShdw blurRad="38100" dist="38100" dir="2700000" algn="tl">
                  <a:srgbClr val="000000">
                    <a:alpha val="43137"/>
                  </a:srgbClr>
                </a:outerShdw>
              </a:effectLst>
            </a:endParaRPr>
          </a:p>
        </p:txBody>
      </p:sp>
      <p:sp>
        <p:nvSpPr>
          <p:cNvPr id="32" name="橢圓 31"/>
          <p:cNvSpPr/>
          <p:nvPr/>
        </p:nvSpPr>
        <p:spPr>
          <a:xfrm>
            <a:off x="2854693" y="3717032"/>
            <a:ext cx="684672" cy="1908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p:cNvSpPr txBox="1"/>
          <p:nvPr/>
        </p:nvSpPr>
        <p:spPr>
          <a:xfrm>
            <a:off x="6622280" y="1629144"/>
            <a:ext cx="470000" cy="338554"/>
          </a:xfrm>
          <a:prstGeom prst="rect">
            <a:avLst/>
          </a:prstGeom>
          <a:noFill/>
        </p:spPr>
        <p:txBody>
          <a:bodyPr wrap="none" rtlCol="0">
            <a:spAutoFit/>
          </a:bodyPr>
          <a:lstStyle/>
          <a:p>
            <a:r>
              <a:rPr lang="en-US" altLang="zh-TW" sz="1600" b="1" dirty="0" smtClean="0">
                <a:solidFill>
                  <a:srgbClr val="C00000"/>
                </a:solidFill>
              </a:rPr>
              <a:t>sl0</a:t>
            </a:r>
            <a:endParaRPr lang="zh-TW" altLang="en-US" sz="1600" b="1" dirty="0">
              <a:solidFill>
                <a:srgbClr val="C00000"/>
              </a:solidFill>
            </a:endParaRPr>
          </a:p>
        </p:txBody>
      </p:sp>
      <p:sp>
        <p:nvSpPr>
          <p:cNvPr id="44" name="文字方塊 43"/>
          <p:cNvSpPr txBox="1"/>
          <p:nvPr/>
        </p:nvSpPr>
        <p:spPr>
          <a:xfrm>
            <a:off x="7511570" y="1908454"/>
            <a:ext cx="470000" cy="338554"/>
          </a:xfrm>
          <a:prstGeom prst="rect">
            <a:avLst/>
          </a:prstGeom>
          <a:noFill/>
        </p:spPr>
        <p:txBody>
          <a:bodyPr wrap="none" rtlCol="0">
            <a:spAutoFit/>
          </a:bodyPr>
          <a:lstStyle/>
          <a:p>
            <a:r>
              <a:rPr lang="en-US" altLang="zh-TW" sz="1600" b="1" dirty="0" smtClean="0">
                <a:solidFill>
                  <a:srgbClr val="C00000"/>
                </a:solidFill>
              </a:rPr>
              <a:t>sl1</a:t>
            </a:r>
            <a:endParaRPr lang="zh-TW" altLang="en-US" sz="1600" b="1" dirty="0">
              <a:solidFill>
                <a:srgbClr val="C00000"/>
              </a:solidFill>
            </a:endParaRPr>
          </a:p>
        </p:txBody>
      </p:sp>
      <p:sp>
        <p:nvSpPr>
          <p:cNvPr id="45" name="文字方塊 44"/>
          <p:cNvSpPr txBox="1"/>
          <p:nvPr/>
        </p:nvSpPr>
        <p:spPr>
          <a:xfrm>
            <a:off x="4778873" y="1615072"/>
            <a:ext cx="470000" cy="338554"/>
          </a:xfrm>
          <a:prstGeom prst="rect">
            <a:avLst/>
          </a:prstGeom>
          <a:noFill/>
        </p:spPr>
        <p:txBody>
          <a:bodyPr wrap="none" rtlCol="0">
            <a:spAutoFit/>
          </a:bodyPr>
          <a:lstStyle/>
          <a:p>
            <a:r>
              <a:rPr lang="en-US" altLang="zh-TW" sz="1600" b="1" dirty="0" smtClean="0">
                <a:solidFill>
                  <a:srgbClr val="C00000"/>
                </a:solidFill>
              </a:rPr>
              <a:t>sl2</a:t>
            </a:r>
            <a:endParaRPr lang="zh-TW" altLang="en-US" sz="1600" b="1" dirty="0">
              <a:solidFill>
                <a:srgbClr val="C00000"/>
              </a:solidFill>
            </a:endParaRPr>
          </a:p>
        </p:txBody>
      </p:sp>
      <p:cxnSp>
        <p:nvCxnSpPr>
          <p:cNvPr id="39" name="肘形接點 38"/>
          <p:cNvCxnSpPr/>
          <p:nvPr/>
        </p:nvCxnSpPr>
        <p:spPr>
          <a:xfrm rot="5400000" flipH="1" flipV="1">
            <a:off x="2322897" y="4157665"/>
            <a:ext cx="764354" cy="298599"/>
          </a:xfrm>
          <a:prstGeom prst="bentConnector3">
            <a:avLst>
              <a:gd name="adj1" fmla="val 100078"/>
            </a:avLst>
          </a:prstGeom>
          <a:ln w="50800">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2137046" y="4689140"/>
            <a:ext cx="0" cy="180020"/>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6228184" y="2936153"/>
            <a:ext cx="0" cy="828000"/>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a:off x="6264288" y="2888940"/>
            <a:ext cx="900000" cy="0"/>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V="1">
            <a:off x="7160562" y="2024843"/>
            <a:ext cx="3726" cy="864000"/>
          </a:xfrm>
          <a:prstGeom prst="straightConnector1">
            <a:avLst/>
          </a:prstGeom>
          <a:ln w="50800">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2123728" y="4689140"/>
            <a:ext cx="432000" cy="0"/>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flipH="1">
            <a:off x="3514947" y="3907908"/>
            <a:ext cx="2232000" cy="0"/>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7511570" y="2077731"/>
            <a:ext cx="1250424" cy="811112"/>
          </a:xfrm>
          <a:prstGeom prst="straightConnector1">
            <a:avLst/>
          </a:prstGeom>
          <a:ln w="50800">
            <a:solidFill>
              <a:srgbClr val="FF0000"/>
            </a:solidFill>
            <a:tailEnd type="triangl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
        <p:nvSpPr>
          <p:cNvPr id="50" name="橢圓 49"/>
          <p:cNvSpPr/>
          <p:nvPr/>
        </p:nvSpPr>
        <p:spPr>
          <a:xfrm>
            <a:off x="5735466" y="3753051"/>
            <a:ext cx="684672" cy="190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p:cNvSpPr/>
          <p:nvPr/>
        </p:nvSpPr>
        <p:spPr>
          <a:xfrm>
            <a:off x="6973428" y="1704882"/>
            <a:ext cx="684672" cy="190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45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37</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marL="0" indent="0">
              <a:buNone/>
            </a:pPr>
            <a:endParaRPr lang="en-US" altLang="zh-TW" kern="0" dirty="0" smtClean="0"/>
          </a:p>
          <a:p>
            <a:endParaRPr lang="en-US" altLang="zh-TW" kern="0" dirty="0" smtClean="0"/>
          </a:p>
          <a:p>
            <a:endParaRPr lang="en-US" altLang="zh-TW" kern="0" dirty="0" smtClean="0"/>
          </a:p>
          <a:p>
            <a:endParaRPr lang="en-US" altLang="zh-TW" kern="0" dirty="0" smtClean="0"/>
          </a:p>
          <a:p>
            <a:endParaRPr lang="en-US" altLang="zh-TW" kern="0" dirty="0" smtClean="0"/>
          </a:p>
          <a:p>
            <a:pPr marL="0" indent="0">
              <a:buFont typeface="Wingdings" pitchFamily="2" charset="2"/>
              <a:buNone/>
            </a:pPr>
            <a:endParaRPr lang="zh-TW" altLang="en-US" kern="0" dirty="0"/>
          </a:p>
        </p:txBody>
      </p:sp>
      <p:pic>
        <p:nvPicPr>
          <p:cNvPr id="6" name="圖片 5"/>
          <p:cNvPicPr>
            <a:picLocks noChangeAspect="1"/>
          </p:cNvPicPr>
          <p:nvPr/>
        </p:nvPicPr>
        <p:blipFill>
          <a:blip r:embed="rId3"/>
          <a:stretch>
            <a:fillRect/>
          </a:stretch>
        </p:blipFill>
        <p:spPr>
          <a:xfrm>
            <a:off x="642498" y="1412875"/>
            <a:ext cx="7935203" cy="4638738"/>
          </a:xfrm>
          <a:prstGeom prst="rect">
            <a:avLst/>
          </a:prstGeom>
        </p:spPr>
      </p:pic>
      <p:cxnSp>
        <p:nvCxnSpPr>
          <p:cNvPr id="24" name="直線接點 23"/>
          <p:cNvCxnSpPr/>
          <p:nvPr/>
        </p:nvCxnSpPr>
        <p:spPr>
          <a:xfrm>
            <a:off x="2051720" y="2744924"/>
            <a:ext cx="612068" cy="468052"/>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26" name="直線接點 25"/>
          <p:cNvCxnSpPr/>
          <p:nvPr/>
        </p:nvCxnSpPr>
        <p:spPr>
          <a:xfrm flipV="1">
            <a:off x="3849825" y="2636912"/>
            <a:ext cx="758179" cy="735292"/>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28" name="直線接點 27"/>
          <p:cNvCxnSpPr/>
          <p:nvPr/>
        </p:nvCxnSpPr>
        <p:spPr>
          <a:xfrm>
            <a:off x="5868144" y="2636912"/>
            <a:ext cx="504056" cy="936104"/>
          </a:xfrm>
          <a:prstGeom prst="line">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2" name="標題 1"/>
          <p:cNvSpPr>
            <a:spLocks noGrp="1"/>
          </p:cNvSpPr>
          <p:nvPr>
            <p:ph type="title"/>
          </p:nvPr>
        </p:nvSpPr>
        <p:spPr>
          <a:xfrm>
            <a:off x="695378" y="692181"/>
            <a:ext cx="7696200" cy="592138"/>
          </a:xfrm>
        </p:spPr>
        <p:txBody>
          <a:bodyPr/>
          <a:lstStyle/>
          <a:p>
            <a:r>
              <a:rPr lang="en-US" altLang="zh-TW" sz="3300" b="1" dirty="0" smtClean="0"/>
              <a:t>2.3 </a:t>
            </a:r>
            <a:r>
              <a:rPr lang="en-US" altLang="zh-TW" sz="3300" b="1" dirty="0"/>
              <a:t>Routing Packet: Scenario </a:t>
            </a:r>
            <a:r>
              <a:rPr lang="en-US" altLang="zh-TW" sz="3300" b="1" dirty="0" smtClean="0"/>
              <a:t>C</a:t>
            </a:r>
            <a:r>
              <a:rPr lang="en-US" altLang="zh-TW" sz="2800" b="1" dirty="0" smtClean="0"/>
              <a:t/>
            </a:r>
            <a:br>
              <a:rPr lang="en-US" altLang="zh-TW" sz="2800" b="1" dirty="0" smtClean="0"/>
            </a:br>
            <a:r>
              <a:rPr lang="en-US" altLang="zh-TW" sz="1800" b="1" dirty="0" smtClean="0"/>
              <a:t>-example : </a:t>
            </a:r>
            <a:r>
              <a:rPr lang="en-US" altLang="zh-TW" sz="1800" b="1" dirty="0"/>
              <a:t>Host 49ers to </a:t>
            </a:r>
            <a:r>
              <a:rPr lang="en-US" altLang="zh-TW" sz="1800" b="1" dirty="0" smtClean="0"/>
              <a:t>10.5.16.60 (between </a:t>
            </a:r>
            <a:r>
              <a:rPr lang="en-US" altLang="zh-TW" sz="1800" b="1" dirty="0" err="1" smtClean="0"/>
              <a:t>ASes</a:t>
            </a:r>
            <a:r>
              <a:rPr lang="en-US" altLang="zh-TW" sz="1800" b="1" dirty="0" smtClean="0"/>
              <a:t>)</a:t>
            </a:r>
            <a:endParaRPr lang="zh-TW" altLang="en-US" sz="1800" dirty="0"/>
          </a:p>
        </p:txBody>
      </p:sp>
      <p:sp>
        <p:nvSpPr>
          <p:cNvPr id="9" name="矩形 8"/>
          <p:cNvSpPr/>
          <p:nvPr/>
        </p:nvSpPr>
        <p:spPr>
          <a:xfrm>
            <a:off x="6732240" y="3212976"/>
            <a:ext cx="684076"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051797" y="2491332"/>
            <a:ext cx="880421"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151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200" b="1" dirty="0" smtClean="0"/>
              <a:t>2.3 </a:t>
            </a:r>
            <a:r>
              <a:rPr lang="en-US" altLang="zh-TW" sz="3200" b="1" dirty="0"/>
              <a:t>Routing Packet: Scenario C</a:t>
            </a:r>
            <a:endParaRPr lang="en-US" altLang="zh-TW" sz="32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38</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396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algn="just"/>
            <a:r>
              <a:rPr lang="en-US" altLang="zh-TW" dirty="0" smtClean="0"/>
              <a:t>We have </a:t>
            </a:r>
            <a:r>
              <a:rPr lang="en-US" altLang="zh-TW" dirty="0"/>
              <a:t>assumed that </a:t>
            </a:r>
            <a:r>
              <a:rPr lang="en-US" altLang="zh-TW" dirty="0" smtClean="0"/>
              <a:t>default </a:t>
            </a:r>
            <a:r>
              <a:rPr lang="en-US" altLang="zh-TW" dirty="0"/>
              <a:t>route </a:t>
            </a:r>
            <a:r>
              <a:rPr lang="en-US" altLang="zh-TW" dirty="0" smtClean="0"/>
              <a:t>concept is used. </a:t>
            </a:r>
          </a:p>
          <a:p>
            <a:pPr algn="just"/>
            <a:r>
              <a:rPr lang="en-US" altLang="zh-TW" dirty="0"/>
              <a:t>There are certain problems with every AS using the default route to send a packet out of its AS.</a:t>
            </a:r>
          </a:p>
          <a:p>
            <a:pPr lvl="1" algn="just"/>
            <a:r>
              <a:rPr lang="en-US" altLang="zh-TW" sz="2200" dirty="0" smtClean="0"/>
              <a:t>EX., </a:t>
            </a:r>
            <a:r>
              <a:rPr lang="en-US" altLang="zh-TW" sz="2200" dirty="0"/>
              <a:t>if </a:t>
            </a:r>
            <a:r>
              <a:rPr lang="en-US" altLang="zh-TW" sz="2200" dirty="0" smtClean="0"/>
              <a:t>destination </a:t>
            </a:r>
            <a:r>
              <a:rPr lang="en-US" altLang="zh-TW" sz="2200" dirty="0"/>
              <a:t>host is from an IP address block </a:t>
            </a:r>
            <a:r>
              <a:rPr lang="en-US" altLang="zh-TW" sz="2200" b="1" dirty="0" smtClean="0">
                <a:solidFill>
                  <a:srgbClr val="C00000"/>
                </a:solidFill>
                <a:effectLst>
                  <a:outerShdw blurRad="38100" dist="38100" dir="2700000" algn="tl">
                    <a:srgbClr val="000000">
                      <a:alpha val="43137"/>
                    </a:srgbClr>
                  </a:outerShdw>
                </a:effectLst>
              </a:rPr>
              <a:t>not </a:t>
            </a:r>
            <a:r>
              <a:rPr lang="en-US" altLang="zh-TW" sz="2200" b="1" dirty="0">
                <a:solidFill>
                  <a:srgbClr val="C00000"/>
                </a:solidFill>
                <a:effectLst>
                  <a:outerShdw blurRad="38100" dist="38100" dir="2700000" algn="tl">
                    <a:srgbClr val="000000">
                      <a:alpha val="43137"/>
                    </a:srgbClr>
                  </a:outerShdw>
                </a:effectLst>
              </a:rPr>
              <a:t>yet </a:t>
            </a:r>
            <a:r>
              <a:rPr lang="en-US" altLang="zh-TW" sz="2200" b="1" dirty="0" smtClean="0">
                <a:solidFill>
                  <a:srgbClr val="C00000"/>
                </a:solidFill>
                <a:effectLst>
                  <a:outerShdw blurRad="38100" dist="38100" dir="2700000" algn="tl">
                    <a:srgbClr val="000000">
                      <a:alpha val="43137"/>
                    </a:srgbClr>
                  </a:outerShdw>
                </a:effectLst>
              </a:rPr>
              <a:t>allocated </a:t>
            </a:r>
            <a:r>
              <a:rPr lang="en-US" altLang="zh-TW" sz="2200" b="1" dirty="0">
                <a:solidFill>
                  <a:srgbClr val="C00000"/>
                </a:solidFill>
                <a:effectLst>
                  <a:outerShdw blurRad="38100" dist="38100" dir="2700000" algn="tl">
                    <a:srgbClr val="000000">
                      <a:alpha val="43137"/>
                    </a:srgbClr>
                  </a:outerShdw>
                </a:effectLst>
              </a:rPr>
              <a:t>by </a:t>
            </a:r>
            <a:r>
              <a:rPr lang="en-US" altLang="zh-TW" sz="2200" b="1" dirty="0" smtClean="0">
                <a:solidFill>
                  <a:srgbClr val="C00000"/>
                </a:solidFill>
                <a:effectLst>
                  <a:outerShdw blurRad="38100" dist="38100" dir="2700000" algn="tl">
                    <a:srgbClr val="000000">
                      <a:alpha val="43137"/>
                    </a:srgbClr>
                  </a:outerShdw>
                </a:effectLst>
              </a:rPr>
              <a:t>Internet </a:t>
            </a:r>
            <a:r>
              <a:rPr lang="en-US" altLang="zh-TW" sz="2200" b="1" dirty="0">
                <a:solidFill>
                  <a:srgbClr val="C00000"/>
                </a:solidFill>
                <a:effectLst>
                  <a:outerShdw blurRad="38100" dist="38100" dir="2700000" algn="tl">
                    <a:srgbClr val="000000">
                      <a:alpha val="43137"/>
                    </a:srgbClr>
                  </a:outerShdw>
                </a:effectLst>
              </a:rPr>
              <a:t>registry</a:t>
            </a:r>
            <a:r>
              <a:rPr lang="en-US" altLang="zh-TW" sz="2200" dirty="0"/>
              <a:t>, the packet would keep hopping from one AS to another until the age field </a:t>
            </a:r>
            <a:r>
              <a:rPr lang="en-US" altLang="zh-TW" sz="2200" dirty="0" smtClean="0"/>
              <a:t>(time-to-live </a:t>
            </a:r>
            <a:r>
              <a:rPr lang="en-US" altLang="zh-TW" sz="2200" dirty="0"/>
              <a:t>field) in </a:t>
            </a:r>
            <a:r>
              <a:rPr lang="en-US" altLang="zh-TW" sz="2200" dirty="0" smtClean="0"/>
              <a:t>IP </a:t>
            </a:r>
            <a:r>
              <a:rPr lang="en-US" altLang="zh-TW" sz="2200" dirty="0"/>
              <a:t>packet header expires</a:t>
            </a:r>
          </a:p>
          <a:p>
            <a:endParaRPr lang="en-US" altLang="zh-TW" kern="0" dirty="0" smtClean="0"/>
          </a:p>
          <a:p>
            <a:pPr marL="0" indent="0">
              <a:buFont typeface="Wingdings" pitchFamily="2" charset="2"/>
              <a:buNone/>
            </a:pPr>
            <a:endParaRPr lang="zh-TW" altLang="en-US" kern="0" dirty="0"/>
          </a:p>
        </p:txBody>
      </p:sp>
    </p:spTree>
    <p:extLst>
      <p:ext uri="{BB962C8B-B14F-4D97-AF65-F5344CB8AC3E}">
        <p14:creationId xmlns:p14="http://schemas.microsoft.com/office/powerpoint/2010/main" val="981840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200" b="1" dirty="0" smtClean="0"/>
              <a:t>2.3 </a:t>
            </a:r>
            <a:r>
              <a:rPr lang="en-US" altLang="zh-TW" sz="3200" b="1" dirty="0"/>
              <a:t>Routing Packet: Scenario C</a:t>
            </a:r>
            <a:endParaRPr lang="en-US" altLang="zh-TW" sz="32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39</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87622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algn="just"/>
            <a:r>
              <a:rPr lang="en-US" altLang="zh-TW" sz="2800" dirty="0"/>
              <a:t>Two possibilities</a:t>
            </a:r>
          </a:p>
          <a:p>
            <a:pPr marL="800100" lvl="1" indent="-457200" algn="just">
              <a:buClr>
                <a:schemeClr val="accent1">
                  <a:lumMod val="50000"/>
                </a:schemeClr>
              </a:buClr>
              <a:buFont typeface="+mj-lt"/>
              <a:buAutoNum type="arabicParenR"/>
            </a:pPr>
            <a:r>
              <a:rPr lang="en-US" altLang="zh-TW" sz="2400" dirty="0">
                <a:solidFill>
                  <a:srgbClr val="C00000"/>
                </a:solidFill>
              </a:rPr>
              <a:t>At least one of intermediate </a:t>
            </a:r>
            <a:r>
              <a:rPr lang="en-US" altLang="zh-TW" sz="2400" dirty="0" err="1">
                <a:solidFill>
                  <a:srgbClr val="C00000"/>
                </a:solidFill>
              </a:rPr>
              <a:t>ASes</a:t>
            </a:r>
            <a:r>
              <a:rPr lang="en-US" altLang="zh-TW" sz="2400" dirty="0">
                <a:solidFill>
                  <a:srgbClr val="C00000"/>
                </a:solidFill>
              </a:rPr>
              <a:t> maintains all default-free entries (no default route entry, 0.0.0.0/0).</a:t>
            </a:r>
          </a:p>
          <a:p>
            <a:pPr marL="800100" lvl="1" indent="-457200" algn="just">
              <a:buClr>
                <a:schemeClr val="accent1">
                  <a:lumMod val="50000"/>
                </a:schemeClr>
              </a:buClr>
              <a:buFont typeface="+mj-lt"/>
              <a:buAutoNum type="arabicParenR"/>
            </a:pPr>
            <a:r>
              <a:rPr lang="en-US" altLang="zh-TW" sz="2400" dirty="0">
                <a:solidFill>
                  <a:srgbClr val="C00000"/>
                </a:solidFill>
              </a:rPr>
              <a:t>The originating AS at its border router maintains the list of </a:t>
            </a:r>
            <a:r>
              <a:rPr lang="en-US" altLang="zh-TW" sz="2400" dirty="0" smtClean="0">
                <a:solidFill>
                  <a:srgbClr val="C00000"/>
                </a:solidFill>
              </a:rPr>
              <a:t>all valid </a:t>
            </a:r>
            <a:r>
              <a:rPr lang="en-US" altLang="zh-TW" sz="2400" dirty="0">
                <a:solidFill>
                  <a:srgbClr val="C00000"/>
                </a:solidFill>
              </a:rPr>
              <a:t>IP prefix assigned. So it can </a:t>
            </a:r>
            <a:r>
              <a:rPr lang="en-US" altLang="zh-TW" sz="2400" b="1" dirty="0">
                <a:solidFill>
                  <a:srgbClr val="C00000"/>
                </a:solidFill>
              </a:rPr>
              <a:t>filter</a:t>
            </a:r>
            <a:r>
              <a:rPr lang="en-US" altLang="zh-TW" sz="2400" dirty="0">
                <a:solidFill>
                  <a:srgbClr val="C00000"/>
                </a:solidFill>
              </a:rPr>
              <a:t> this packet and drop it, preventing from going into </a:t>
            </a:r>
            <a:r>
              <a:rPr lang="en-US" altLang="zh-TW" sz="2400" dirty="0" smtClean="0">
                <a:solidFill>
                  <a:srgbClr val="C00000"/>
                </a:solidFill>
              </a:rPr>
              <a:t>next </a:t>
            </a:r>
            <a:r>
              <a:rPr lang="en-US" altLang="zh-TW" sz="2400" dirty="0">
                <a:solidFill>
                  <a:srgbClr val="C00000"/>
                </a:solidFill>
              </a:rPr>
              <a:t>AS</a:t>
            </a:r>
            <a:r>
              <a:rPr lang="en-US" altLang="zh-TW" sz="2400" dirty="0"/>
              <a:t>.</a:t>
            </a:r>
          </a:p>
          <a:p>
            <a:pPr algn="just"/>
            <a:r>
              <a:rPr lang="en-US" altLang="zh-TW" sz="2800" dirty="0" smtClean="0"/>
              <a:t>A </a:t>
            </a:r>
            <a:r>
              <a:rPr lang="en-US" altLang="zh-TW" sz="2800" b="1" dirty="0">
                <a:solidFill>
                  <a:srgbClr val="00B0F0"/>
                </a:solidFill>
              </a:rPr>
              <a:t>default-free routing table </a:t>
            </a:r>
            <a:r>
              <a:rPr lang="en-US" altLang="zh-TW" sz="2800" dirty="0"/>
              <a:t>allows </a:t>
            </a:r>
            <a:r>
              <a:rPr lang="en-US" altLang="zh-TW" sz="2800" dirty="0" smtClean="0"/>
              <a:t>an IP </a:t>
            </a:r>
            <a:r>
              <a:rPr lang="en-US" altLang="zh-TW" sz="2800" dirty="0"/>
              <a:t>packet with a destination in </a:t>
            </a:r>
            <a:r>
              <a:rPr lang="en-US" altLang="zh-TW" sz="2800" dirty="0" smtClean="0"/>
              <a:t>unallocated </a:t>
            </a:r>
            <a:r>
              <a:rPr lang="en-US" altLang="zh-TW" sz="2800" dirty="0"/>
              <a:t>address blocks from being forwarded further </a:t>
            </a:r>
            <a:r>
              <a:rPr lang="en-US" altLang="zh-TW" sz="2800" dirty="0" smtClean="0"/>
              <a:t>by dropping </a:t>
            </a:r>
            <a:r>
              <a:rPr lang="en-US" altLang="zh-TW" sz="2800" dirty="0"/>
              <a:t>it. </a:t>
            </a:r>
            <a:endParaRPr lang="en-US" altLang="zh-TW" sz="2800" dirty="0" smtClean="0"/>
          </a:p>
          <a:p>
            <a:pPr algn="just"/>
            <a:r>
              <a:rPr lang="en-US" altLang="zh-TW" sz="2800" i="1" dirty="0" smtClean="0"/>
              <a:t>Transit</a:t>
            </a:r>
            <a:r>
              <a:rPr lang="en-US" altLang="zh-TW" sz="2800" dirty="0" smtClean="0"/>
              <a:t> </a:t>
            </a:r>
            <a:r>
              <a:rPr lang="en-US" altLang="zh-TW" sz="2800" dirty="0" err="1"/>
              <a:t>ASes</a:t>
            </a:r>
            <a:r>
              <a:rPr lang="en-US" altLang="zh-TW" sz="2800" dirty="0"/>
              <a:t> commonly employ a default-free routing table for such reasons.</a:t>
            </a:r>
            <a:endParaRPr lang="en-US" altLang="zh-TW" sz="2800" kern="0" dirty="0" smtClean="0"/>
          </a:p>
          <a:p>
            <a:pPr marL="0" indent="0">
              <a:buFont typeface="Wingdings" pitchFamily="2" charset="2"/>
              <a:buNone/>
            </a:pPr>
            <a:endParaRPr lang="zh-TW" altLang="en-US" kern="0" dirty="0"/>
          </a:p>
        </p:txBody>
      </p:sp>
    </p:spTree>
    <p:extLst>
      <p:ext uri="{BB962C8B-B14F-4D97-AF65-F5344CB8AC3E}">
        <p14:creationId xmlns:p14="http://schemas.microsoft.com/office/powerpoint/2010/main" val="1806472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3" name="投影片編號版面配置區 2"/>
          <p:cNvSpPr>
            <a:spLocks noGrp="1"/>
          </p:cNvSpPr>
          <p:nvPr>
            <p:ph type="sldNum" sz="quarter" idx="12"/>
          </p:nvPr>
        </p:nvSpPr>
        <p:spPr/>
        <p:txBody>
          <a:bodyPr/>
          <a:lstStyle/>
          <a:p>
            <a:pPr>
              <a:defRPr/>
            </a:pPr>
            <a:fld id="{1CCA9615-97A3-4B50-80FA-CDDFC7E0164E}" type="slidenum">
              <a:rPr lang="en-US" altLang="zh-TW" smtClean="0"/>
              <a:pPr>
                <a:defRPr/>
              </a:pPr>
              <a:t>4</a:t>
            </a:fld>
            <a:endParaRPr lang="en-US" altLang="zh-TW"/>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12407"/>
            <a:ext cx="3276364" cy="3186846"/>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956" y="2636912"/>
            <a:ext cx="6026635" cy="3648001"/>
          </a:xfrm>
          <a:prstGeom prst="rect">
            <a:avLst/>
          </a:prstGeom>
        </p:spPr>
      </p:pic>
      <p:sp>
        <p:nvSpPr>
          <p:cNvPr id="6" name="文字方塊 5"/>
          <p:cNvSpPr txBox="1"/>
          <p:nvPr/>
        </p:nvSpPr>
        <p:spPr>
          <a:xfrm>
            <a:off x="395536" y="3140968"/>
            <a:ext cx="986167" cy="523220"/>
          </a:xfrm>
          <a:prstGeom prst="rect">
            <a:avLst/>
          </a:prstGeom>
          <a:noFill/>
        </p:spPr>
        <p:txBody>
          <a:bodyPr wrap="none" rtlCol="0">
            <a:spAutoFit/>
          </a:bodyPr>
          <a:lstStyle/>
          <a:p>
            <a:r>
              <a:rPr lang="en-US" altLang="zh-TW" sz="2800" dirty="0" smtClean="0"/>
              <a:t>1969</a:t>
            </a:r>
            <a:endParaRPr lang="zh-TW" altLang="en-US" sz="2800" dirty="0"/>
          </a:p>
        </p:txBody>
      </p:sp>
      <p:sp>
        <p:nvSpPr>
          <p:cNvPr id="7" name="文字方塊 6"/>
          <p:cNvSpPr txBox="1"/>
          <p:nvPr/>
        </p:nvSpPr>
        <p:spPr>
          <a:xfrm>
            <a:off x="1979712" y="4843635"/>
            <a:ext cx="986167" cy="523220"/>
          </a:xfrm>
          <a:prstGeom prst="rect">
            <a:avLst/>
          </a:prstGeom>
          <a:noFill/>
        </p:spPr>
        <p:txBody>
          <a:bodyPr wrap="none" rtlCol="0">
            <a:spAutoFit/>
          </a:bodyPr>
          <a:lstStyle/>
          <a:p>
            <a:r>
              <a:rPr lang="en-US" altLang="zh-TW" sz="2800" dirty="0" smtClean="0"/>
              <a:t>1971</a:t>
            </a:r>
            <a:endParaRPr lang="zh-TW" altLang="en-US" sz="2800" dirty="0"/>
          </a:p>
        </p:txBody>
      </p:sp>
    </p:spTree>
    <p:extLst>
      <p:ext uri="{BB962C8B-B14F-4D97-AF65-F5344CB8AC3E}">
        <p14:creationId xmlns:p14="http://schemas.microsoft.com/office/powerpoint/2010/main" val="4254460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內容版面配置區 2"/>
          <p:cNvSpPr txBox="1">
            <a:spLocks/>
          </p:cNvSpPr>
          <p:nvPr/>
        </p:nvSpPr>
        <p:spPr bwMode="auto">
          <a:xfrm>
            <a:off x="762000" y="1275409"/>
            <a:ext cx="8016547" cy="469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endParaRPr lang="en-US" altLang="zh-TW" kern="0" dirty="0" smtClean="0"/>
          </a:p>
          <a:p>
            <a:pPr marL="0" indent="0">
              <a:buFont typeface="Wingdings" pitchFamily="2" charset="2"/>
              <a:buNone/>
            </a:pPr>
            <a:endParaRPr lang="zh-TW" altLang="en-US" kern="0" dirty="0"/>
          </a:p>
        </p:txBody>
      </p:sp>
      <p:sp>
        <p:nvSpPr>
          <p:cNvPr id="2" name="標題 1"/>
          <p:cNvSpPr>
            <a:spLocks noGrp="1"/>
          </p:cNvSpPr>
          <p:nvPr>
            <p:ph type="title"/>
          </p:nvPr>
        </p:nvSpPr>
        <p:spPr>
          <a:xfrm>
            <a:off x="762000" y="523177"/>
            <a:ext cx="7696200" cy="873562"/>
          </a:xfrm>
        </p:spPr>
        <p:txBody>
          <a:bodyPr/>
          <a:lstStyle/>
          <a:p>
            <a:pPr lvl="1"/>
            <a:r>
              <a:rPr lang="en-US" altLang="zh-TW" sz="3200" b="1" dirty="0" smtClean="0"/>
              <a:t>2.3 </a:t>
            </a:r>
            <a:r>
              <a:rPr lang="en-US" altLang="zh-TW" sz="3200" b="1" dirty="0"/>
              <a:t>Routing Packet: Scenario </a:t>
            </a:r>
            <a:r>
              <a:rPr lang="en-US" altLang="zh-TW" sz="3200" b="1" dirty="0" smtClean="0"/>
              <a:t>C</a:t>
            </a:r>
            <a:br>
              <a:rPr lang="en-US" altLang="zh-TW" sz="3200" b="1" dirty="0" smtClean="0"/>
            </a:br>
            <a:r>
              <a:rPr lang="en-US" altLang="zh-TW" sz="1800" b="1" dirty="0" smtClean="0"/>
              <a:t>-</a:t>
            </a:r>
            <a:r>
              <a:rPr lang="en-US" altLang="zh-TW" dirty="0"/>
              <a:t> </a:t>
            </a:r>
            <a:r>
              <a:rPr lang="en-US" altLang="zh-TW" sz="1800" dirty="0" smtClean="0"/>
              <a:t>at least one intermediate AS is default route-free</a:t>
            </a:r>
            <a:endParaRPr lang="en-US" altLang="zh-TW" sz="1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40</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pic>
        <p:nvPicPr>
          <p:cNvPr id="9" name="圖片 8"/>
          <p:cNvPicPr>
            <a:picLocks noChangeAspect="1"/>
          </p:cNvPicPr>
          <p:nvPr/>
        </p:nvPicPr>
        <p:blipFill>
          <a:blip r:embed="rId3"/>
          <a:stretch>
            <a:fillRect/>
          </a:stretch>
        </p:blipFill>
        <p:spPr>
          <a:xfrm>
            <a:off x="726322" y="1332596"/>
            <a:ext cx="7935203" cy="4638738"/>
          </a:xfrm>
          <a:prstGeom prst="rect">
            <a:avLst/>
          </a:prstGeom>
        </p:spPr>
      </p:pic>
      <p:sp>
        <p:nvSpPr>
          <p:cNvPr id="6" name="矩形 5"/>
          <p:cNvSpPr/>
          <p:nvPr/>
        </p:nvSpPr>
        <p:spPr>
          <a:xfrm>
            <a:off x="6794004" y="4482179"/>
            <a:ext cx="864096" cy="396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707383" y="4368742"/>
            <a:ext cx="648072" cy="18002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964992" y="2329077"/>
            <a:ext cx="648072" cy="18002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4823619" y="1825931"/>
            <a:ext cx="824265" cy="246221"/>
          </a:xfrm>
          <a:prstGeom prst="rect">
            <a:avLst/>
          </a:prstGeom>
          <a:noFill/>
          <a:ln>
            <a:noFill/>
          </a:ln>
        </p:spPr>
        <p:txBody>
          <a:bodyPr wrap="none" rtlCol="0">
            <a:spAutoFit/>
          </a:bodyPr>
          <a:lstStyle/>
          <a:p>
            <a:pPr algn="ctr"/>
            <a:r>
              <a:rPr lang="en-US" altLang="zh-TW" sz="1000" b="1" dirty="0">
                <a:solidFill>
                  <a:srgbClr val="FF0000"/>
                </a:solidFill>
              </a:rPr>
              <a:t>Transit AS</a:t>
            </a:r>
            <a:endParaRPr lang="zh-TW" altLang="en-US" sz="1000" b="1" dirty="0">
              <a:solidFill>
                <a:srgbClr val="FF0000"/>
              </a:solidFill>
            </a:endParaRPr>
          </a:p>
        </p:txBody>
      </p:sp>
      <p:sp>
        <p:nvSpPr>
          <p:cNvPr id="13" name="文字方塊 12"/>
          <p:cNvSpPr txBox="1"/>
          <p:nvPr/>
        </p:nvSpPr>
        <p:spPr>
          <a:xfrm>
            <a:off x="4561450" y="4825631"/>
            <a:ext cx="939937" cy="276999"/>
          </a:xfrm>
          <a:prstGeom prst="rect">
            <a:avLst/>
          </a:prstGeom>
          <a:noFill/>
          <a:ln>
            <a:noFill/>
          </a:ln>
        </p:spPr>
        <p:txBody>
          <a:bodyPr wrap="none" rtlCol="0">
            <a:spAutoFit/>
          </a:bodyPr>
          <a:lstStyle/>
          <a:p>
            <a:pPr algn="ctr"/>
            <a:r>
              <a:rPr lang="en-US" altLang="zh-TW" sz="1200" b="1" dirty="0" smtClean="0">
                <a:solidFill>
                  <a:srgbClr val="FF0000"/>
                </a:solidFill>
              </a:rPr>
              <a:t>Transit AS</a:t>
            </a:r>
            <a:endParaRPr lang="zh-TW" altLang="en-US" sz="1200" b="1" dirty="0">
              <a:solidFill>
                <a:srgbClr val="FF0000"/>
              </a:solidFill>
            </a:endParaRPr>
          </a:p>
        </p:txBody>
      </p:sp>
      <p:sp>
        <p:nvSpPr>
          <p:cNvPr id="19" name="矩形 18"/>
          <p:cNvSpPr/>
          <p:nvPr/>
        </p:nvSpPr>
        <p:spPr>
          <a:xfrm>
            <a:off x="1079612" y="2186338"/>
            <a:ext cx="996314" cy="3960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3004260" y="2686131"/>
            <a:ext cx="824265" cy="246221"/>
          </a:xfrm>
          <a:prstGeom prst="rect">
            <a:avLst/>
          </a:prstGeom>
          <a:noFill/>
          <a:ln>
            <a:noFill/>
          </a:ln>
        </p:spPr>
        <p:txBody>
          <a:bodyPr wrap="none" rtlCol="0">
            <a:spAutoFit/>
          </a:bodyPr>
          <a:lstStyle/>
          <a:p>
            <a:pPr algn="ctr"/>
            <a:r>
              <a:rPr lang="en-US" altLang="zh-TW" sz="1000" b="1" dirty="0">
                <a:solidFill>
                  <a:srgbClr val="FF0000"/>
                </a:solidFill>
              </a:rPr>
              <a:t>Transit AS</a:t>
            </a:r>
            <a:endParaRPr lang="zh-TW" altLang="en-US" sz="1000" b="1" dirty="0">
              <a:solidFill>
                <a:srgbClr val="FF0000"/>
              </a:solidFill>
            </a:endParaRPr>
          </a:p>
        </p:txBody>
      </p:sp>
      <p:sp>
        <p:nvSpPr>
          <p:cNvPr id="26" name="文字方塊 25"/>
          <p:cNvSpPr txBox="1"/>
          <p:nvPr/>
        </p:nvSpPr>
        <p:spPr>
          <a:xfrm>
            <a:off x="428455" y="5411889"/>
            <a:ext cx="8265989" cy="646331"/>
          </a:xfrm>
          <a:prstGeom prst="rect">
            <a:avLst/>
          </a:prstGeom>
          <a:solidFill>
            <a:schemeClr val="bg1"/>
          </a:solidFill>
          <a:ln>
            <a:noFill/>
          </a:ln>
        </p:spPr>
        <p:txBody>
          <a:bodyPr wrap="square" rtlCol="0">
            <a:spAutoFit/>
          </a:bodyPr>
          <a:lstStyle/>
          <a:p>
            <a:r>
              <a:rPr lang="en-US" altLang="zh-TW" b="1" dirty="0" smtClean="0"/>
              <a:t>If AS64701 maintains all default-free routers, the packets from AS64617 sending to a host of unallocated block can be dropped in </a:t>
            </a:r>
            <a:r>
              <a:rPr lang="en-US" altLang="zh-TW" b="1" dirty="0"/>
              <a:t>AS64701</a:t>
            </a:r>
            <a:r>
              <a:rPr lang="en-US" altLang="zh-TW" b="1" dirty="0" smtClean="0"/>
              <a:t>.</a:t>
            </a:r>
            <a:endParaRPr lang="zh-TW" altLang="en-US" b="1" dirty="0"/>
          </a:p>
        </p:txBody>
      </p:sp>
      <p:cxnSp>
        <p:nvCxnSpPr>
          <p:cNvPr id="16" name="直線單箭頭接點 15"/>
          <p:cNvCxnSpPr/>
          <p:nvPr/>
        </p:nvCxnSpPr>
        <p:spPr>
          <a:xfrm flipH="1">
            <a:off x="3057028" y="3429000"/>
            <a:ext cx="468000" cy="0"/>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p:bldP spid="13" grpId="0"/>
      <p:bldP spid="19" grpId="0" animBg="1"/>
      <p:bldP spid="25" grpId="0"/>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23177"/>
            <a:ext cx="7696200" cy="873562"/>
          </a:xfrm>
        </p:spPr>
        <p:txBody>
          <a:bodyPr/>
          <a:lstStyle/>
          <a:p>
            <a:pPr lvl="1"/>
            <a:r>
              <a:rPr lang="en-US" altLang="zh-TW" sz="3200" b="1" dirty="0" smtClean="0"/>
              <a:t>2.3 </a:t>
            </a:r>
            <a:r>
              <a:rPr lang="en-US" altLang="zh-TW" sz="3200" b="1" dirty="0"/>
              <a:t>Routing Packet: Scenario </a:t>
            </a:r>
            <a:r>
              <a:rPr lang="en-US" altLang="zh-TW" sz="3200" b="1" dirty="0" smtClean="0"/>
              <a:t>C</a:t>
            </a:r>
            <a:br>
              <a:rPr lang="en-US" altLang="zh-TW" sz="3200" b="1" dirty="0" smtClean="0"/>
            </a:br>
            <a:r>
              <a:rPr lang="en-US" altLang="zh-TW" sz="1800" b="1" dirty="0" smtClean="0"/>
              <a:t>-</a:t>
            </a:r>
            <a:r>
              <a:rPr lang="en-US" altLang="zh-TW" dirty="0"/>
              <a:t> </a:t>
            </a:r>
            <a:r>
              <a:rPr lang="en-US" altLang="zh-TW" sz="1800" dirty="0" smtClean="0"/>
              <a:t>stub AS maintains every valid IP prefix assigned</a:t>
            </a:r>
            <a:endParaRPr lang="en-US" altLang="zh-TW" sz="1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41</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pPr algn="just"/>
            <a:r>
              <a:rPr lang="en-US" altLang="zh-TW" sz="2800" dirty="0"/>
              <a:t>S</a:t>
            </a:r>
            <a:r>
              <a:rPr lang="en-US" altLang="zh-TW" sz="2800" dirty="0" smtClean="0"/>
              <a:t>tub </a:t>
            </a:r>
            <a:r>
              <a:rPr lang="en-US" altLang="zh-TW" sz="2800" dirty="0" err="1"/>
              <a:t>ASes</a:t>
            </a:r>
            <a:r>
              <a:rPr lang="en-US" altLang="zh-TW" sz="2800" dirty="0"/>
              <a:t> now </a:t>
            </a:r>
            <a:r>
              <a:rPr lang="en-US" altLang="zh-TW" sz="2800" dirty="0">
                <a:solidFill>
                  <a:srgbClr val="FF0000"/>
                </a:solidFill>
              </a:rPr>
              <a:t>maintain a full IP prefix table </a:t>
            </a:r>
            <a:r>
              <a:rPr lang="en-US" altLang="zh-TW" sz="2800" dirty="0" smtClean="0"/>
              <a:t>at their </a:t>
            </a:r>
            <a:r>
              <a:rPr lang="en-US" altLang="zh-TW" sz="2800" dirty="0"/>
              <a:t>border </a:t>
            </a:r>
            <a:r>
              <a:rPr lang="en-US" altLang="zh-TW" sz="2800" dirty="0" smtClean="0"/>
              <a:t>routers.</a:t>
            </a:r>
            <a:r>
              <a:rPr lang="en-US" altLang="zh-TW" sz="2800" dirty="0"/>
              <a:t> This can be driven by local needs in a stub </a:t>
            </a:r>
            <a:r>
              <a:rPr lang="en-US" altLang="zh-TW" sz="2800" dirty="0" smtClean="0"/>
              <a:t>AS, </a:t>
            </a:r>
            <a:r>
              <a:rPr lang="en-US" altLang="zh-TW" sz="2800" dirty="0"/>
              <a:t>to </a:t>
            </a:r>
            <a:r>
              <a:rPr lang="en-US" altLang="zh-TW" sz="2800" dirty="0" smtClean="0"/>
              <a:t>perform unicast </a:t>
            </a:r>
            <a:r>
              <a:rPr lang="en-US" altLang="zh-TW" sz="2800" dirty="0"/>
              <a:t>reverse-path-forwarding </a:t>
            </a:r>
            <a:r>
              <a:rPr lang="en-US" altLang="zh-TW" sz="2800" dirty="0" smtClean="0">
                <a:solidFill>
                  <a:srgbClr val="FF0000"/>
                </a:solidFill>
              </a:rPr>
              <a:t>checks </a:t>
            </a:r>
            <a:r>
              <a:rPr lang="en-US" altLang="zh-TW" sz="2800" dirty="0">
                <a:solidFill>
                  <a:srgbClr val="FF0000"/>
                </a:solidFill>
              </a:rPr>
              <a:t>as a measure for IP address spoofing</a:t>
            </a:r>
            <a:r>
              <a:rPr lang="en-US" altLang="zh-TW" sz="2800" dirty="0"/>
              <a:t>.</a:t>
            </a:r>
            <a:endParaRPr lang="en-US" altLang="zh-TW" sz="2800" dirty="0" smtClean="0"/>
          </a:p>
          <a:p>
            <a:pPr algn="just"/>
            <a:r>
              <a:rPr lang="en-US" altLang="zh-TW" sz="2800" kern="0" dirty="0" smtClean="0"/>
              <a:t>Border </a:t>
            </a:r>
            <a:r>
              <a:rPr lang="en-US" altLang="zh-TW" sz="2800" dirty="0"/>
              <a:t>routers </a:t>
            </a:r>
            <a:r>
              <a:rPr lang="en-US" altLang="zh-TW" sz="2800" kern="0" dirty="0" smtClean="0"/>
              <a:t>should be powerful.</a:t>
            </a:r>
            <a:endParaRPr lang="en-US" altLang="zh-TW" sz="2800" kern="0" dirty="0"/>
          </a:p>
          <a:p>
            <a:pPr algn="just"/>
            <a:r>
              <a:rPr lang="en-US" altLang="zh-TW" sz="2800" dirty="0"/>
              <a:t>A</a:t>
            </a:r>
            <a:r>
              <a:rPr lang="en-US" altLang="zh-TW" sz="2800" dirty="0" smtClean="0"/>
              <a:t> </a:t>
            </a:r>
            <a:r>
              <a:rPr lang="en-US" altLang="zh-TW" sz="2800" dirty="0"/>
              <a:t>stub AS is not required to maintain a default-free </a:t>
            </a:r>
            <a:r>
              <a:rPr lang="en-US" altLang="zh-TW" sz="2800" dirty="0" smtClean="0"/>
              <a:t>routing table</a:t>
            </a:r>
            <a:r>
              <a:rPr lang="en-US" altLang="zh-TW" sz="2800" dirty="0"/>
              <a:t>, it has essentially become a </a:t>
            </a:r>
            <a:r>
              <a:rPr lang="en-US" altLang="zh-TW" sz="2800" dirty="0">
                <a:solidFill>
                  <a:srgbClr val="FF0000"/>
                </a:solidFill>
              </a:rPr>
              <a:t>necessity </a:t>
            </a:r>
            <a:r>
              <a:rPr lang="en-US" altLang="zh-TW" sz="2800" dirty="0" smtClean="0">
                <a:solidFill>
                  <a:srgbClr val="FF0000"/>
                </a:solidFill>
              </a:rPr>
              <a:t>of </a:t>
            </a:r>
            <a:r>
              <a:rPr lang="en-US" altLang="zh-TW" sz="2800" dirty="0">
                <a:solidFill>
                  <a:srgbClr val="FF0000"/>
                </a:solidFill>
              </a:rPr>
              <a:t>issues such as spoofing attacks</a:t>
            </a:r>
            <a:r>
              <a:rPr lang="en-US" altLang="zh-TW" sz="2800" dirty="0"/>
              <a:t>.</a:t>
            </a:r>
            <a:endParaRPr lang="zh-TW" altLang="en-US" sz="2800" kern="0" dirty="0"/>
          </a:p>
        </p:txBody>
      </p:sp>
    </p:spTree>
    <p:extLst>
      <p:ext uri="{BB962C8B-B14F-4D97-AF65-F5344CB8AC3E}">
        <p14:creationId xmlns:p14="http://schemas.microsoft.com/office/powerpoint/2010/main" val="161933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200" b="1" dirty="0" smtClean="0"/>
              <a:t>2 Summarize</a:t>
            </a:r>
            <a:endParaRPr lang="en-US" altLang="zh-TW" sz="32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42</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840216"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r>
              <a:rPr lang="en-US" altLang="zh-TW" sz="2800" dirty="0" smtClean="0"/>
              <a:t>Two </a:t>
            </a:r>
            <a:r>
              <a:rPr lang="en-US" altLang="zh-TW" sz="2800" dirty="0"/>
              <a:t>types of </a:t>
            </a:r>
            <a:r>
              <a:rPr lang="en-US" altLang="zh-TW" sz="2800" dirty="0" err="1"/>
              <a:t>ASes</a:t>
            </a:r>
            <a:r>
              <a:rPr lang="en-US" altLang="zh-TW" sz="2800" dirty="0"/>
              <a:t>:</a:t>
            </a:r>
            <a:r>
              <a:rPr lang="en-US" altLang="zh-TW" sz="2800" dirty="0">
                <a:solidFill>
                  <a:srgbClr val="FF0000"/>
                </a:solidFill>
              </a:rPr>
              <a:t> stub AS </a:t>
            </a:r>
            <a:r>
              <a:rPr lang="en-US" altLang="zh-TW" sz="2800" dirty="0"/>
              <a:t>and </a:t>
            </a:r>
            <a:r>
              <a:rPr lang="en-US" altLang="zh-TW" sz="2800" dirty="0">
                <a:solidFill>
                  <a:srgbClr val="FF0000"/>
                </a:solidFill>
              </a:rPr>
              <a:t>transit AS</a:t>
            </a:r>
            <a:r>
              <a:rPr lang="en-US" altLang="zh-TW" sz="2800" dirty="0" smtClean="0"/>
              <a:t>.</a:t>
            </a:r>
          </a:p>
          <a:p>
            <a:pPr marL="0" indent="0">
              <a:buNone/>
            </a:pPr>
            <a:endParaRPr lang="en-US" altLang="zh-TW" sz="800" dirty="0" smtClean="0"/>
          </a:p>
          <a:p>
            <a:pPr lvl="1">
              <a:buFont typeface="Wingdings" panose="05000000000000000000" pitchFamily="2" charset="2"/>
              <a:buChar char="Ø"/>
            </a:pPr>
            <a:r>
              <a:rPr lang="en-US" altLang="zh-TW" sz="2400" kern="0" dirty="0" smtClean="0"/>
              <a:t>Stub AS : </a:t>
            </a:r>
            <a:r>
              <a:rPr lang="en-US" altLang="zh-TW" sz="2400" dirty="0"/>
              <a:t>has only a </a:t>
            </a:r>
            <a:r>
              <a:rPr lang="en-US" altLang="zh-TW" sz="2400" b="1" dirty="0" smtClean="0"/>
              <a:t>single border router</a:t>
            </a:r>
            <a:r>
              <a:rPr lang="en-US" altLang="zh-TW" sz="2400" dirty="0" smtClean="0"/>
              <a:t>.</a:t>
            </a:r>
          </a:p>
          <a:p>
            <a:pPr marL="712788" lvl="1" indent="-369888">
              <a:buFont typeface="Wingdings" panose="05000000000000000000" pitchFamily="2" charset="2"/>
              <a:buChar char="Ø"/>
            </a:pPr>
            <a:r>
              <a:rPr lang="en-US" altLang="zh-TW" sz="2400" kern="0" dirty="0" smtClean="0"/>
              <a:t>Transit AS : connect to multiple </a:t>
            </a:r>
            <a:r>
              <a:rPr lang="en-US" altLang="zh-TW" sz="2400" kern="0" dirty="0" err="1" smtClean="0"/>
              <a:t>ASes</a:t>
            </a:r>
            <a:r>
              <a:rPr lang="en-US" altLang="zh-TW" sz="2400" kern="0" dirty="0" smtClean="0"/>
              <a:t> due to either public or private peering.</a:t>
            </a:r>
          </a:p>
          <a:p>
            <a:r>
              <a:rPr lang="en-US" altLang="zh-TW" sz="2800" dirty="0"/>
              <a:t>An AS can also be </a:t>
            </a:r>
            <a:r>
              <a:rPr lang="en-US" altLang="zh-TW" sz="2800" dirty="0" err="1"/>
              <a:t>multihomed</a:t>
            </a:r>
            <a:r>
              <a:rPr lang="en-US" altLang="zh-TW" sz="2800" dirty="0" smtClean="0"/>
              <a:t>.</a:t>
            </a:r>
            <a:r>
              <a:rPr lang="en-US" altLang="zh-TW" sz="2800" dirty="0"/>
              <a:t> </a:t>
            </a:r>
            <a:r>
              <a:rPr lang="en-US" altLang="zh-TW" sz="2800" dirty="0" smtClean="0"/>
              <a:t> </a:t>
            </a:r>
          </a:p>
          <a:p>
            <a:pPr lvl="1"/>
            <a:r>
              <a:rPr lang="en-US" altLang="zh-TW" sz="2400" dirty="0" smtClean="0"/>
              <a:t>A </a:t>
            </a:r>
            <a:r>
              <a:rPr lang="en-US" altLang="zh-TW" sz="2400" i="1" dirty="0" err="1"/>
              <a:t>multihomed</a:t>
            </a:r>
            <a:r>
              <a:rPr lang="en-US" altLang="zh-TW" sz="2400" i="1" dirty="0"/>
              <a:t> AS </a:t>
            </a:r>
            <a:r>
              <a:rPr lang="en-US" altLang="zh-TW" sz="2400" dirty="0"/>
              <a:t>connects to two or more transit </a:t>
            </a:r>
            <a:r>
              <a:rPr lang="en-US" altLang="zh-TW" sz="2400" dirty="0" err="1"/>
              <a:t>ASes</a:t>
            </a:r>
            <a:r>
              <a:rPr lang="en-US" altLang="zh-TW" sz="2400" dirty="0" smtClean="0"/>
              <a:t>.</a:t>
            </a:r>
          </a:p>
          <a:p>
            <a:r>
              <a:rPr lang="en-US" altLang="zh-TW" sz="2800" dirty="0" err="1" smtClean="0"/>
              <a:t>ASes</a:t>
            </a:r>
            <a:r>
              <a:rPr lang="en-US" altLang="zh-TW" sz="2800" dirty="0" smtClean="0"/>
              <a:t> </a:t>
            </a:r>
            <a:r>
              <a:rPr lang="en-US" altLang="zh-TW" sz="2800" dirty="0"/>
              <a:t>can be classified into three </a:t>
            </a:r>
            <a:r>
              <a:rPr lang="en-US" altLang="zh-TW" sz="2800" dirty="0" smtClean="0"/>
              <a:t>categories:</a:t>
            </a:r>
          </a:p>
          <a:p>
            <a:pPr lvl="1"/>
            <a:r>
              <a:rPr lang="en-US" altLang="zh-TW" sz="2400" dirty="0" err="1" smtClean="0">
                <a:solidFill>
                  <a:srgbClr val="FF0000"/>
                </a:solidFill>
              </a:rPr>
              <a:t>Singlehomed</a:t>
            </a:r>
            <a:r>
              <a:rPr lang="en-US" altLang="zh-TW" sz="2400" dirty="0" smtClean="0">
                <a:solidFill>
                  <a:srgbClr val="FF0000"/>
                </a:solidFill>
              </a:rPr>
              <a:t> stub</a:t>
            </a:r>
            <a:r>
              <a:rPr lang="en-US" altLang="zh-TW" sz="2400" dirty="0" smtClean="0"/>
              <a:t>, </a:t>
            </a:r>
          </a:p>
          <a:p>
            <a:pPr lvl="1"/>
            <a:r>
              <a:rPr lang="en-US" altLang="zh-TW" sz="2400" dirty="0" err="1" smtClean="0">
                <a:solidFill>
                  <a:srgbClr val="FF0000"/>
                </a:solidFill>
              </a:rPr>
              <a:t>Multihomed</a:t>
            </a:r>
            <a:r>
              <a:rPr lang="en-US" altLang="zh-TW" sz="2400" dirty="0">
                <a:solidFill>
                  <a:srgbClr val="FF0000"/>
                </a:solidFill>
              </a:rPr>
              <a:t> stub </a:t>
            </a:r>
            <a:r>
              <a:rPr lang="en-US" altLang="zh-TW" sz="2400" dirty="0" smtClean="0"/>
              <a:t>, and </a:t>
            </a:r>
          </a:p>
          <a:p>
            <a:pPr lvl="1"/>
            <a:r>
              <a:rPr lang="en-US" altLang="zh-TW" sz="2400" dirty="0" err="1" smtClean="0">
                <a:solidFill>
                  <a:srgbClr val="FF0000"/>
                </a:solidFill>
              </a:rPr>
              <a:t>Multihomed</a:t>
            </a:r>
            <a:r>
              <a:rPr lang="en-US" altLang="zh-TW" sz="2400" dirty="0" smtClean="0">
                <a:solidFill>
                  <a:srgbClr val="FF0000"/>
                </a:solidFill>
              </a:rPr>
              <a:t> transit</a:t>
            </a:r>
            <a:r>
              <a:rPr lang="en-US" altLang="zh-TW" sz="2400" dirty="0" smtClean="0"/>
              <a:t>.</a:t>
            </a:r>
            <a:endParaRPr lang="en-US" altLang="zh-TW" sz="2400" dirty="0"/>
          </a:p>
        </p:txBody>
      </p:sp>
    </p:spTree>
    <p:extLst>
      <p:ext uri="{BB962C8B-B14F-4D97-AF65-F5344CB8AC3E}">
        <p14:creationId xmlns:p14="http://schemas.microsoft.com/office/powerpoint/2010/main" val="3929629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650084"/>
            <a:ext cx="7696200" cy="592138"/>
          </a:xfrm>
        </p:spPr>
        <p:txBody>
          <a:bodyPr/>
          <a:lstStyle/>
          <a:p>
            <a:pPr eaLnBrk="1" hangingPunct="1"/>
            <a:r>
              <a:rPr lang="en-US" altLang="zh-TW" sz="3200" b="1" dirty="0" smtClean="0"/>
              <a:t>2 Summarize</a:t>
            </a:r>
            <a:endParaRPr lang="en-US" altLang="zh-TW" sz="32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D82417B9-C3C6-45E8-B121-E6A60661C77F}" type="slidenum">
              <a:rPr lang="en-US" altLang="zh-TW" smtClean="0"/>
              <a:pPr>
                <a:defRPr/>
              </a:pPr>
              <a:t>43</a:t>
            </a:fld>
            <a:endParaRPr lang="en-US" altLang="zh-TW"/>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pPr marL="0" indent="0">
              <a:buNone/>
            </a:pPr>
            <a:endParaRPr lang="zh-TW" altLang="en-US" dirty="0"/>
          </a:p>
        </p:txBody>
      </p:sp>
      <p:sp>
        <p:nvSpPr>
          <p:cNvPr id="7" name="內容版面配置區 2"/>
          <p:cNvSpPr txBox="1">
            <a:spLocks/>
          </p:cNvSpPr>
          <p:nvPr/>
        </p:nvSpPr>
        <p:spPr bwMode="auto">
          <a:xfrm>
            <a:off x="764232" y="1412876"/>
            <a:ext cx="7696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bg2"/>
              </a:buClr>
              <a:buSzPct val="70000"/>
              <a:buFont typeface="Wingdings" pitchFamily="2" charset="2"/>
              <a:buChar char="l"/>
              <a:defRPr kumimoji="1" sz="2325">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SzPct val="150000"/>
              <a:buChar char="•"/>
              <a:defRPr kumimoji="1" sz="1950">
                <a:solidFill>
                  <a:schemeClr val="tx1"/>
                </a:solidFill>
                <a:latin typeface="+mn-lt"/>
                <a:ea typeface="+mn-ea"/>
              </a:defRPr>
            </a:lvl2pPr>
            <a:lvl3pPr marL="857250" indent="-171450" algn="l" rtl="0" eaLnBrk="0" fontAlgn="base" hangingPunct="0">
              <a:spcBef>
                <a:spcPct val="20000"/>
              </a:spcBef>
              <a:spcAft>
                <a:spcPct val="0"/>
              </a:spcAft>
              <a:buClr>
                <a:schemeClr val="tx1"/>
              </a:buClr>
              <a:buSzPct val="150000"/>
              <a:buChar char="•"/>
              <a:defRPr kumimoji="1" sz="1650">
                <a:solidFill>
                  <a:schemeClr val="tx1"/>
                </a:solidFill>
                <a:latin typeface="+mn-lt"/>
                <a:ea typeface="+mn-ea"/>
              </a:defRPr>
            </a:lvl3pPr>
            <a:lvl4pPr marL="1200150" indent="-171450" algn="l" rtl="0" eaLnBrk="0" fontAlgn="base" hangingPunct="0">
              <a:spcBef>
                <a:spcPct val="20000"/>
              </a:spcBef>
              <a:spcAft>
                <a:spcPct val="0"/>
              </a:spcAft>
              <a:buClr>
                <a:schemeClr val="tx2"/>
              </a:buClr>
              <a:buSzPct val="150000"/>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lr>
                <a:schemeClr val="folHlink"/>
              </a:buClr>
              <a:buSzPct val="150000"/>
              <a:buChar char="•"/>
              <a:defRPr kumimoji="1" sz="1500">
                <a:solidFill>
                  <a:schemeClr val="tx1"/>
                </a:solidFill>
                <a:latin typeface="+mn-lt"/>
                <a:ea typeface="+mn-ea"/>
              </a:defRPr>
            </a:lvl5pPr>
            <a:lvl6pPr marL="18859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6pPr>
            <a:lvl7pPr marL="22288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7pPr>
            <a:lvl8pPr marL="25717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8pPr>
            <a:lvl9pPr marL="2914650" indent="-171450" algn="l" rtl="0" fontAlgn="base">
              <a:spcBef>
                <a:spcPct val="20000"/>
              </a:spcBef>
              <a:spcAft>
                <a:spcPct val="0"/>
              </a:spcAft>
              <a:buClr>
                <a:schemeClr val="folHlink"/>
              </a:buClr>
              <a:buSzPct val="150000"/>
              <a:buChar char="•"/>
              <a:defRPr kumimoji="1" sz="1500">
                <a:solidFill>
                  <a:schemeClr val="tx1"/>
                </a:solidFill>
                <a:latin typeface="+mn-lt"/>
                <a:ea typeface="+mn-ea"/>
              </a:defRPr>
            </a:lvl9pPr>
          </a:lstStyle>
          <a:p>
            <a:r>
              <a:rPr lang="en-US" altLang="zh-TW" sz="2400" dirty="0" smtClean="0"/>
              <a:t>Routing </a:t>
            </a:r>
            <a:r>
              <a:rPr lang="en-US" altLang="zh-TW" sz="2400" dirty="0"/>
              <a:t>a </a:t>
            </a:r>
            <a:r>
              <a:rPr lang="en-US" altLang="zh-TW" sz="2400" dirty="0" smtClean="0"/>
              <a:t>packet from a stub AS to another would hop through </a:t>
            </a:r>
            <a:r>
              <a:rPr lang="en-US" altLang="zh-TW" sz="2400" dirty="0" smtClean="0">
                <a:solidFill>
                  <a:srgbClr val="FF0000"/>
                </a:solidFill>
              </a:rPr>
              <a:t>at least a transit AS</a:t>
            </a:r>
            <a:r>
              <a:rPr lang="en-US" altLang="zh-TW" sz="2400" dirty="0" smtClean="0"/>
              <a:t>.</a:t>
            </a:r>
          </a:p>
          <a:p>
            <a:r>
              <a:rPr lang="en-US" altLang="zh-TW" sz="2400" dirty="0"/>
              <a:t>Any path selection decision at a BGP </a:t>
            </a:r>
            <a:r>
              <a:rPr lang="en-US" altLang="zh-TW" sz="2400" dirty="0" smtClean="0"/>
              <a:t>speaker </a:t>
            </a:r>
            <a:r>
              <a:rPr lang="en-US" altLang="zh-TW" sz="2400" dirty="0"/>
              <a:t>would be </a:t>
            </a:r>
            <a:r>
              <a:rPr lang="en-US" altLang="zh-TW" sz="2400" dirty="0">
                <a:solidFill>
                  <a:srgbClr val="FF0000"/>
                </a:solidFill>
              </a:rPr>
              <a:t>based on the BGP path selection </a:t>
            </a:r>
            <a:r>
              <a:rPr lang="en-US" altLang="zh-TW" sz="2400" dirty="0" smtClean="0">
                <a:solidFill>
                  <a:srgbClr val="FF0000"/>
                </a:solidFill>
              </a:rPr>
              <a:t>algorithm</a:t>
            </a:r>
            <a:r>
              <a:rPr lang="en-US" altLang="zh-TW" sz="2400" dirty="0" smtClean="0"/>
              <a:t>.</a:t>
            </a:r>
          </a:p>
          <a:p>
            <a:r>
              <a:rPr lang="en-US" altLang="zh-TW" sz="2400" dirty="0"/>
              <a:t>Certainly, before route selection can be invoked about an IP prefix , the BGP UPDATE </a:t>
            </a:r>
            <a:r>
              <a:rPr lang="en-US" altLang="zh-TW" sz="2400" dirty="0" smtClean="0"/>
              <a:t>message would </a:t>
            </a:r>
            <a:r>
              <a:rPr lang="en-US" altLang="zh-TW" sz="2400" dirty="0"/>
              <a:t>be used to announce this IP prefix ; the AS number is prepended as </a:t>
            </a:r>
            <a:r>
              <a:rPr lang="en-US" altLang="zh-TW" sz="2400" dirty="0" smtClean="0"/>
              <a:t>necessary when </a:t>
            </a:r>
            <a:r>
              <a:rPr lang="en-US" altLang="zh-TW" sz="2400" dirty="0"/>
              <a:t>the information about this IP prefix crosses from one AS to another.</a:t>
            </a:r>
            <a:r>
              <a:rPr lang="en-US" altLang="zh-TW" sz="2400" kern="0" dirty="0" smtClean="0"/>
              <a:t>  </a:t>
            </a:r>
            <a:endParaRPr lang="zh-TW" altLang="en-US" sz="2400" kern="0" dirty="0"/>
          </a:p>
        </p:txBody>
      </p:sp>
    </p:spTree>
    <p:extLst>
      <p:ext uri="{BB962C8B-B14F-4D97-AF65-F5344CB8AC3E}">
        <p14:creationId xmlns:p14="http://schemas.microsoft.com/office/powerpoint/2010/main" val="3206471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ja-JP" b="1" dirty="0" smtClean="0"/>
              <a:t>3.1 Customers and Providers</a:t>
            </a:r>
            <a:endParaRPr lang="en-US" altLang="ja-JP" b="1" dirty="0"/>
          </a:p>
        </p:txBody>
      </p:sp>
      <p:sp>
        <p:nvSpPr>
          <p:cNvPr id="7171" name="Rectangle 3"/>
          <p:cNvSpPr>
            <a:spLocks noGrp="1" noChangeArrowheads="1"/>
          </p:cNvSpPr>
          <p:nvPr>
            <p:ph type="body" idx="1"/>
          </p:nvPr>
        </p:nvSpPr>
        <p:spPr/>
        <p:txBody>
          <a:bodyPr/>
          <a:lstStyle/>
          <a:p>
            <a:pPr algn="just"/>
            <a:r>
              <a:rPr lang="en-US" altLang="zh-TW" sz="2800" b="1" dirty="0" smtClean="0"/>
              <a:t>Customer</a:t>
            </a:r>
            <a:r>
              <a:rPr lang="en-US" altLang="zh-TW" sz="2800" i="1" dirty="0" smtClean="0"/>
              <a:t> </a:t>
            </a:r>
            <a:r>
              <a:rPr lang="en-US" altLang="zh-TW" sz="2800" dirty="0"/>
              <a:t>typically refers to an </a:t>
            </a:r>
            <a:r>
              <a:rPr lang="en-US" altLang="zh-TW" sz="2800" dirty="0" smtClean="0"/>
              <a:t>organization</a:t>
            </a:r>
            <a:r>
              <a:rPr lang="zh-TW" altLang="en-US" sz="2800" dirty="0" smtClean="0"/>
              <a:t> </a:t>
            </a:r>
            <a:r>
              <a:rPr lang="en-US" altLang="zh-TW" sz="2800" dirty="0" smtClean="0"/>
              <a:t>that </a:t>
            </a:r>
            <a:r>
              <a:rPr lang="en-US" altLang="zh-TW" sz="2800" dirty="0"/>
              <a:t>has an IP address </a:t>
            </a:r>
            <a:r>
              <a:rPr lang="en-US" altLang="zh-TW" sz="2800" dirty="0" smtClean="0"/>
              <a:t>block (IP Prefix).</a:t>
            </a:r>
          </a:p>
          <a:p>
            <a:pPr lvl="1" algn="just"/>
            <a:r>
              <a:rPr lang="en-US" altLang="zh-TW" sz="2400" dirty="0" smtClean="0"/>
              <a:t>It </a:t>
            </a:r>
            <a:r>
              <a:rPr lang="en-US" altLang="zh-TW" sz="2400" dirty="0"/>
              <a:t>relies on a</a:t>
            </a:r>
            <a:r>
              <a:rPr lang="en-US" altLang="zh-TW" sz="2400" b="1" dirty="0"/>
              <a:t> provider</a:t>
            </a:r>
            <a:r>
              <a:rPr lang="en-US" altLang="zh-TW" sz="2400" i="1" dirty="0"/>
              <a:t> </a:t>
            </a:r>
            <a:r>
              <a:rPr lang="en-US" altLang="zh-TW" sz="2400" dirty="0"/>
              <a:t>for Internet </a:t>
            </a:r>
            <a:r>
              <a:rPr lang="en-US" altLang="zh-TW" sz="2400" dirty="0" smtClean="0"/>
              <a:t>connectivity.</a:t>
            </a:r>
          </a:p>
          <a:p>
            <a:pPr algn="just"/>
            <a:r>
              <a:rPr lang="en-US" altLang="ja-JP" sz="2800" dirty="0" smtClean="0"/>
              <a:t>The relationship between customer and provider is</a:t>
            </a:r>
            <a:r>
              <a:rPr lang="en-US" altLang="ja-JP" sz="2800" b="1" dirty="0" smtClean="0"/>
              <a:t> </a:t>
            </a:r>
            <a:r>
              <a:rPr lang="en-US" altLang="ja-JP" sz="2800" dirty="0"/>
              <a:t>hierarchical and is sometimes described also as </a:t>
            </a:r>
            <a:r>
              <a:rPr lang="en-US" altLang="ja-JP" sz="2800" dirty="0">
                <a:solidFill>
                  <a:srgbClr val="C00000"/>
                </a:solidFill>
              </a:rPr>
              <a:t>downstream</a:t>
            </a:r>
            <a:r>
              <a:rPr lang="en-US" altLang="ja-JP" sz="2800" dirty="0"/>
              <a:t> ISP/</a:t>
            </a:r>
            <a:r>
              <a:rPr lang="en-US" altLang="ja-JP" sz="2800" dirty="0">
                <a:solidFill>
                  <a:srgbClr val="C00000"/>
                </a:solidFill>
              </a:rPr>
              <a:t>upstream</a:t>
            </a:r>
            <a:r>
              <a:rPr lang="en-US" altLang="ja-JP" sz="2800" dirty="0"/>
              <a:t> ISP relation</a:t>
            </a:r>
            <a:r>
              <a:rPr lang="en-US" altLang="ja-JP" sz="2800" dirty="0" smtClean="0"/>
              <a:t>.</a:t>
            </a:r>
          </a:p>
          <a:p>
            <a:pPr algn="just"/>
            <a:r>
              <a:rPr lang="en-US" altLang="ja-JP" sz="2800" dirty="0" smtClean="0"/>
              <a:t>At the top of the hierarchy is tier 1 ISPs.</a:t>
            </a:r>
          </a:p>
          <a:p>
            <a:r>
              <a:rPr lang="en-US" altLang="ja-JP" sz="2800" dirty="0" smtClean="0"/>
              <a:t>Each tier 1 ISP has </a:t>
            </a:r>
            <a:r>
              <a:rPr lang="en-US" altLang="ja-JP" sz="2800" b="1" dirty="0" smtClean="0"/>
              <a:t>its</a:t>
            </a:r>
            <a:r>
              <a:rPr lang="en-US" altLang="ja-JP" sz="2800" dirty="0" smtClean="0"/>
              <a:t> </a:t>
            </a:r>
            <a:r>
              <a:rPr lang="en-US" altLang="ja-JP" sz="2800" b="1" dirty="0" smtClean="0"/>
              <a:t>own AS number</a:t>
            </a:r>
            <a:r>
              <a:rPr lang="en-US" altLang="ja-JP" dirty="0" smtClean="0"/>
              <a:t>.</a:t>
            </a:r>
            <a:endParaRPr lang="en-US" altLang="ja-JP" dirty="0"/>
          </a:p>
        </p:txBody>
      </p:sp>
    </p:spTree>
    <p:extLst>
      <p:ext uri="{BB962C8B-B14F-4D97-AF65-F5344CB8AC3E}">
        <p14:creationId xmlns:p14="http://schemas.microsoft.com/office/powerpoint/2010/main" val="2837391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3.1 ISP </a:t>
            </a:r>
            <a:r>
              <a:rPr lang="en-US" altLang="zh-TW" b="1" dirty="0"/>
              <a:t>connectivity</a:t>
            </a:r>
            <a:endParaRPr lang="zh-TW" altLang="en-US" b="1" dirty="0"/>
          </a:p>
        </p:txBody>
      </p:sp>
      <p:sp>
        <p:nvSpPr>
          <p:cNvPr id="3" name="內容版面配置區 2"/>
          <p:cNvSpPr>
            <a:spLocks noGrp="1"/>
          </p:cNvSpPr>
          <p:nvPr>
            <p:ph idx="1"/>
          </p:nvPr>
        </p:nvSpPr>
        <p:spPr/>
        <p:txBody>
          <a:bodyPr/>
          <a:lstStyle/>
          <a:p>
            <a:pPr algn="just"/>
            <a:r>
              <a:rPr lang="en-US" altLang="zh-TW" sz="2800" dirty="0" smtClean="0"/>
              <a:t>All tier 1 ISPs are at same peering level.</a:t>
            </a:r>
          </a:p>
          <a:p>
            <a:pPr algn="just"/>
            <a:r>
              <a:rPr lang="en-US" altLang="zh-TW" sz="2800" dirty="0"/>
              <a:t>Tier </a:t>
            </a:r>
            <a:r>
              <a:rPr lang="en-US" altLang="zh-TW" sz="2800" dirty="0" smtClean="0"/>
              <a:t>1 ISPs meet at </a:t>
            </a:r>
            <a:r>
              <a:rPr lang="en-US" altLang="zh-TW" sz="2800" b="1" i="1" dirty="0">
                <a:solidFill>
                  <a:srgbClr val="C00000"/>
                </a:solidFill>
              </a:rPr>
              <a:t>network access points </a:t>
            </a:r>
            <a:r>
              <a:rPr lang="en-US" altLang="zh-TW" sz="2800" dirty="0" smtClean="0"/>
              <a:t>(</a:t>
            </a:r>
            <a:r>
              <a:rPr lang="en-US" altLang="zh-TW" sz="2800" b="1" dirty="0" smtClean="0">
                <a:solidFill>
                  <a:srgbClr val="C00000"/>
                </a:solidFill>
              </a:rPr>
              <a:t>NAPs</a:t>
            </a:r>
            <a:r>
              <a:rPr lang="en-US" altLang="zh-TW" sz="2800" dirty="0" smtClean="0"/>
              <a:t>) to exchange traffic from one network to another.</a:t>
            </a:r>
          </a:p>
          <a:p>
            <a:pPr algn="just"/>
            <a:r>
              <a:rPr lang="en-US" altLang="zh-TW" sz="2800" dirty="0" smtClean="0"/>
              <a:t>A </a:t>
            </a:r>
            <a:r>
              <a:rPr lang="en-US" altLang="zh-TW" sz="2800" dirty="0"/>
              <a:t>tier 1 ISP provides a large network spanning a geographic </a:t>
            </a:r>
            <a:r>
              <a:rPr lang="en-US" altLang="zh-TW" sz="2800" dirty="0" smtClean="0"/>
              <a:t>region (entire country or across countries); </a:t>
            </a:r>
            <a:r>
              <a:rPr lang="en-US" altLang="zh-TW" sz="2800" dirty="0"/>
              <a:t>such networks are </a:t>
            </a:r>
            <a:r>
              <a:rPr lang="en-US" altLang="zh-TW" sz="2800" dirty="0" smtClean="0"/>
              <a:t>often referred </a:t>
            </a:r>
            <a:r>
              <a:rPr lang="en-US" altLang="zh-TW" sz="2800" dirty="0"/>
              <a:t>to as </a:t>
            </a:r>
            <a:r>
              <a:rPr lang="en-US" altLang="zh-TW" sz="2800" b="1" i="1" dirty="0">
                <a:solidFill>
                  <a:srgbClr val="C00000"/>
                </a:solidFill>
              </a:rPr>
              <a:t>Internet backbone </a:t>
            </a:r>
            <a:r>
              <a:rPr lang="en-US" altLang="zh-TW" sz="2800" b="1" dirty="0">
                <a:solidFill>
                  <a:srgbClr val="C00000"/>
                </a:solidFill>
              </a:rPr>
              <a:t>networks </a:t>
            </a:r>
            <a:r>
              <a:rPr lang="en-US" altLang="zh-TW" sz="2800" dirty="0"/>
              <a:t>where link speeds can be in the order of </a:t>
            </a:r>
            <a:r>
              <a:rPr lang="en-US" altLang="zh-TW" sz="2800" dirty="0" smtClean="0"/>
              <a:t>100 </a:t>
            </a:r>
            <a:r>
              <a:rPr lang="en-US" altLang="zh-TW" sz="2800" dirty="0" err="1" smtClean="0"/>
              <a:t>Gbps</a:t>
            </a:r>
            <a:r>
              <a:rPr lang="en-US" altLang="zh-TW" sz="2800" dirty="0" smtClean="0"/>
              <a:t> or higher with </a:t>
            </a:r>
            <a:r>
              <a:rPr lang="en-US" altLang="zh-TW" sz="2800" dirty="0"/>
              <a:t>the most advanced routers deployed.</a:t>
            </a:r>
            <a:endParaRPr lang="zh-TW" altLang="en-US" sz="2800" dirty="0"/>
          </a:p>
          <a:p>
            <a:endParaRPr lang="zh-TW" altLang="en-US" sz="2800" dirty="0"/>
          </a:p>
        </p:txBody>
      </p:sp>
    </p:spTree>
    <p:extLst>
      <p:ext uri="{BB962C8B-B14F-4D97-AF65-F5344CB8AC3E}">
        <p14:creationId xmlns:p14="http://schemas.microsoft.com/office/powerpoint/2010/main" val="3933285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3.1 ISP </a:t>
            </a:r>
            <a:r>
              <a:rPr lang="en-US" altLang="zh-TW" b="1" dirty="0"/>
              <a:t>connectivity</a:t>
            </a:r>
            <a:endParaRPr lang="zh-TW" altLang="en-US" b="1" dirty="0"/>
          </a:p>
        </p:txBody>
      </p:sp>
      <p:sp>
        <p:nvSpPr>
          <p:cNvPr id="3" name="內容版面配置區 2"/>
          <p:cNvSpPr>
            <a:spLocks noGrp="1"/>
          </p:cNvSpPr>
          <p:nvPr>
            <p:ph idx="1"/>
          </p:nvPr>
        </p:nvSpPr>
        <p:spPr>
          <a:xfrm>
            <a:off x="762000" y="1376772"/>
            <a:ext cx="7696200" cy="4530725"/>
          </a:xfrm>
        </p:spPr>
        <p:txBody>
          <a:bodyPr/>
          <a:lstStyle/>
          <a:p>
            <a:r>
              <a:rPr lang="en-US" altLang="zh-TW" sz="2400" dirty="0" smtClean="0"/>
              <a:t>NAPs </a:t>
            </a:r>
            <a:r>
              <a:rPr lang="en-US" altLang="zh-TW" sz="2400" dirty="0"/>
              <a:t>are also known as </a:t>
            </a:r>
            <a:r>
              <a:rPr lang="en-US" altLang="zh-TW" sz="2400" i="1" dirty="0"/>
              <a:t>Internet exchange points </a:t>
            </a:r>
            <a:r>
              <a:rPr lang="en-US" altLang="zh-TW" sz="2400" dirty="0"/>
              <a:t>(XP, or, EP </a:t>
            </a:r>
            <a:r>
              <a:rPr lang="en-US" altLang="zh-TW" sz="2400" dirty="0" smtClean="0"/>
              <a:t>in short</a:t>
            </a:r>
            <a:r>
              <a:rPr lang="en-US" altLang="zh-TW" sz="2400" dirty="0"/>
              <a:t>), </a:t>
            </a:r>
            <a:r>
              <a:rPr lang="en-US" altLang="zh-TW" sz="2400" dirty="0" smtClean="0"/>
              <a:t>or Metropolitan </a:t>
            </a:r>
            <a:r>
              <a:rPr lang="en-US" altLang="zh-TW" sz="2400" dirty="0"/>
              <a:t>Area Exchanges (MAEs). </a:t>
            </a:r>
            <a:endParaRPr lang="en-US" altLang="zh-TW" sz="2400" dirty="0" smtClean="0"/>
          </a:p>
          <a:p>
            <a:pPr lvl="1"/>
            <a:r>
              <a:rPr lang="en-US" altLang="zh-TW" sz="2200" dirty="0" smtClean="0"/>
              <a:t>such </a:t>
            </a:r>
            <a:r>
              <a:rPr lang="en-US" altLang="zh-TW" sz="2200" dirty="0"/>
              <a:t>arrangements are </a:t>
            </a:r>
            <a:r>
              <a:rPr lang="en-US" altLang="zh-TW" sz="2200" dirty="0" smtClean="0"/>
              <a:t>known as </a:t>
            </a:r>
            <a:r>
              <a:rPr lang="en-US" altLang="zh-TW" sz="2200" b="1" i="1" dirty="0">
                <a:solidFill>
                  <a:srgbClr val="C00000"/>
                </a:solidFill>
              </a:rPr>
              <a:t>public peering </a:t>
            </a:r>
            <a:r>
              <a:rPr lang="en-US" altLang="zh-TW" sz="2200" dirty="0"/>
              <a:t>since they are neutral meeting points</a:t>
            </a:r>
            <a:r>
              <a:rPr lang="en-US" altLang="zh-TW" sz="2200" dirty="0" smtClean="0"/>
              <a:t>.</a:t>
            </a:r>
          </a:p>
          <a:p>
            <a:r>
              <a:rPr lang="en-US" altLang="zh-TW" sz="2400" b="1" dirty="0">
                <a:solidFill>
                  <a:srgbClr val="00B0F0"/>
                </a:solidFill>
              </a:rPr>
              <a:t>Private peering </a:t>
            </a:r>
            <a:r>
              <a:rPr lang="en-US" altLang="zh-TW" sz="2400" dirty="0"/>
              <a:t>between two tier n ISPs, serving as a </a:t>
            </a:r>
            <a:r>
              <a:rPr lang="en-US" altLang="zh-TW" sz="2400" b="1" dirty="0"/>
              <a:t>bypass</a:t>
            </a:r>
            <a:r>
              <a:rPr lang="en-US" altLang="zh-TW" sz="2400" dirty="0"/>
              <a:t> from </a:t>
            </a:r>
            <a:r>
              <a:rPr lang="en-US" altLang="zh-TW" sz="2400" b="1" dirty="0"/>
              <a:t>congested exchange points</a:t>
            </a:r>
            <a:r>
              <a:rPr lang="en-US" altLang="zh-TW" sz="2400" dirty="0"/>
              <a:t>.</a:t>
            </a:r>
          </a:p>
          <a:p>
            <a:r>
              <a:rPr lang="en-US" altLang="zh-TW" sz="2400" dirty="0" smtClean="0"/>
              <a:t>also </a:t>
            </a:r>
            <a:r>
              <a:rPr lang="en-US" altLang="zh-TW" sz="2400" b="1" i="1" dirty="0">
                <a:solidFill>
                  <a:srgbClr val="C00000"/>
                </a:solidFill>
              </a:rPr>
              <a:t>private peering </a:t>
            </a:r>
            <a:r>
              <a:rPr lang="en-US" altLang="zh-TW" sz="2400" dirty="0"/>
              <a:t>between two tier </a:t>
            </a:r>
            <a:r>
              <a:rPr lang="en-US" altLang="zh-TW" sz="2400" i="1" dirty="0"/>
              <a:t>n </a:t>
            </a:r>
            <a:r>
              <a:rPr lang="en-US" altLang="zh-TW" sz="2400" dirty="0"/>
              <a:t>ISPs where they connect directly to </a:t>
            </a:r>
            <a:r>
              <a:rPr lang="en-US" altLang="zh-TW" sz="2400" dirty="0" smtClean="0"/>
              <a:t>each other </a:t>
            </a:r>
            <a:r>
              <a:rPr lang="en-US" altLang="zh-TW" sz="2400" dirty="0"/>
              <a:t>and agree to exchange traffic with each </a:t>
            </a:r>
            <a:r>
              <a:rPr lang="en-US" altLang="zh-TW" sz="2400" dirty="0" smtClean="0"/>
              <a:t>other, serving </a:t>
            </a:r>
            <a:r>
              <a:rPr lang="en-US" altLang="zh-TW" sz="2400" dirty="0"/>
              <a:t>as a </a:t>
            </a:r>
            <a:r>
              <a:rPr lang="en-US" altLang="zh-TW" sz="2400" b="1" dirty="0">
                <a:solidFill>
                  <a:srgbClr val="C00000"/>
                </a:solidFill>
              </a:rPr>
              <a:t>bypass</a:t>
            </a:r>
            <a:r>
              <a:rPr lang="en-US" altLang="zh-TW" sz="2400" dirty="0">
                <a:solidFill>
                  <a:srgbClr val="C00000"/>
                </a:solidFill>
              </a:rPr>
              <a:t> </a:t>
            </a:r>
            <a:r>
              <a:rPr lang="en-US" altLang="zh-TW" sz="2400" dirty="0" smtClean="0"/>
              <a:t>from congested </a:t>
            </a:r>
            <a:r>
              <a:rPr lang="en-US" altLang="zh-TW" sz="2400" dirty="0"/>
              <a:t>exchange points, which some ISPs prefer.</a:t>
            </a:r>
            <a:endParaRPr lang="zh-TW" altLang="en-US" sz="2400" dirty="0"/>
          </a:p>
        </p:txBody>
      </p:sp>
    </p:spTree>
    <p:extLst>
      <p:ext uri="{BB962C8B-B14F-4D97-AF65-F5344CB8AC3E}">
        <p14:creationId xmlns:p14="http://schemas.microsoft.com/office/powerpoint/2010/main" val="3673484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3.1 ISP </a:t>
            </a:r>
            <a:r>
              <a:rPr lang="en-US" altLang="zh-TW" b="1" dirty="0"/>
              <a:t>connectivity</a:t>
            </a:r>
            <a:endParaRPr lang="zh-TW" altLang="en-US" b="1"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6772"/>
            <a:ext cx="7050360" cy="4926678"/>
          </a:xfrm>
          <a:prstGeom prst="rect">
            <a:avLst/>
          </a:prstGeom>
        </p:spPr>
      </p:pic>
      <p:sp>
        <p:nvSpPr>
          <p:cNvPr id="5" name="文字方塊 4"/>
          <p:cNvSpPr txBox="1"/>
          <p:nvPr/>
        </p:nvSpPr>
        <p:spPr>
          <a:xfrm>
            <a:off x="3673264" y="1794302"/>
            <a:ext cx="1150764" cy="338554"/>
          </a:xfrm>
          <a:prstGeom prst="rect">
            <a:avLst/>
          </a:prstGeom>
          <a:solidFill>
            <a:schemeClr val="bg1"/>
          </a:solidFill>
          <a:ln>
            <a:noFill/>
          </a:ln>
        </p:spPr>
        <p:txBody>
          <a:bodyPr wrap="none" rtlCol="0">
            <a:spAutoFit/>
          </a:bodyPr>
          <a:lstStyle/>
          <a:p>
            <a:pPr algn="ctr"/>
            <a:r>
              <a:rPr lang="en-US" altLang="zh-TW" sz="1600" b="1" dirty="0" smtClean="0"/>
              <a:t>Tier N ISP</a:t>
            </a:r>
            <a:endParaRPr lang="zh-TW" altLang="en-US" sz="1600" b="1" dirty="0"/>
          </a:p>
        </p:txBody>
      </p:sp>
      <p:sp>
        <p:nvSpPr>
          <p:cNvPr id="7" name="文字方塊 6"/>
          <p:cNvSpPr txBox="1"/>
          <p:nvPr/>
        </p:nvSpPr>
        <p:spPr>
          <a:xfrm>
            <a:off x="972964" y="3850861"/>
            <a:ext cx="1150764" cy="338554"/>
          </a:xfrm>
          <a:prstGeom prst="rect">
            <a:avLst/>
          </a:prstGeom>
          <a:solidFill>
            <a:schemeClr val="bg1"/>
          </a:solidFill>
          <a:ln>
            <a:noFill/>
          </a:ln>
        </p:spPr>
        <p:txBody>
          <a:bodyPr wrap="none" rtlCol="0">
            <a:spAutoFit/>
          </a:bodyPr>
          <a:lstStyle/>
          <a:p>
            <a:pPr algn="ctr"/>
            <a:r>
              <a:rPr lang="en-US" altLang="zh-TW" sz="1600" b="1" dirty="0" smtClean="0"/>
              <a:t>Tier N ISP</a:t>
            </a:r>
            <a:endParaRPr lang="zh-TW" altLang="en-US" sz="1600" b="1" dirty="0"/>
          </a:p>
        </p:txBody>
      </p:sp>
      <p:sp>
        <p:nvSpPr>
          <p:cNvPr id="8" name="文字方塊 7"/>
          <p:cNvSpPr txBox="1"/>
          <p:nvPr/>
        </p:nvSpPr>
        <p:spPr>
          <a:xfrm>
            <a:off x="6373564" y="3609020"/>
            <a:ext cx="1150764" cy="338554"/>
          </a:xfrm>
          <a:prstGeom prst="rect">
            <a:avLst/>
          </a:prstGeom>
          <a:solidFill>
            <a:schemeClr val="bg1"/>
          </a:solidFill>
          <a:ln>
            <a:noFill/>
          </a:ln>
        </p:spPr>
        <p:txBody>
          <a:bodyPr wrap="none" rtlCol="0">
            <a:spAutoFit/>
          </a:bodyPr>
          <a:lstStyle/>
          <a:p>
            <a:pPr algn="ctr"/>
            <a:r>
              <a:rPr lang="en-US" altLang="zh-TW" sz="1600" b="1" dirty="0" smtClean="0"/>
              <a:t>Tier N ISP</a:t>
            </a:r>
            <a:endParaRPr lang="zh-TW" altLang="en-US" sz="1600" b="1" dirty="0"/>
          </a:p>
        </p:txBody>
      </p:sp>
      <p:sp>
        <p:nvSpPr>
          <p:cNvPr id="9" name="文字方塊 8"/>
          <p:cNvSpPr txBox="1"/>
          <p:nvPr/>
        </p:nvSpPr>
        <p:spPr>
          <a:xfrm>
            <a:off x="4619634" y="5667055"/>
            <a:ext cx="1116000" cy="246221"/>
          </a:xfrm>
          <a:prstGeom prst="rect">
            <a:avLst/>
          </a:prstGeom>
          <a:solidFill>
            <a:schemeClr val="bg1"/>
          </a:solidFill>
          <a:ln>
            <a:noFill/>
          </a:ln>
        </p:spPr>
        <p:txBody>
          <a:bodyPr wrap="none" lIns="0" tIns="0" rIns="0" bIns="0" rtlCol="0">
            <a:spAutoFit/>
          </a:bodyPr>
          <a:lstStyle/>
          <a:p>
            <a:pPr algn="ctr"/>
            <a:r>
              <a:rPr lang="en-US" altLang="zh-TW" sz="1600" b="1" dirty="0" smtClean="0"/>
              <a:t>Tier N ISP</a:t>
            </a:r>
            <a:endParaRPr lang="zh-TW" altLang="en-US" sz="1600" b="1" dirty="0"/>
          </a:p>
        </p:txBody>
      </p:sp>
      <p:sp>
        <p:nvSpPr>
          <p:cNvPr id="10" name="內容版面配置區 2"/>
          <p:cNvSpPr>
            <a:spLocks noGrp="1"/>
          </p:cNvSpPr>
          <p:nvPr>
            <p:ph idx="1"/>
          </p:nvPr>
        </p:nvSpPr>
        <p:spPr>
          <a:xfrm>
            <a:off x="5295974" y="1448780"/>
            <a:ext cx="3452490" cy="1548172"/>
          </a:xfrm>
        </p:spPr>
        <p:txBody>
          <a:bodyPr/>
          <a:lstStyle/>
          <a:p>
            <a:r>
              <a:rPr lang="en-US" altLang="zh-TW" sz="2400" dirty="0" smtClean="0"/>
              <a:t>a </a:t>
            </a:r>
            <a:r>
              <a:rPr lang="en-US" altLang="zh-TW" sz="2400" dirty="0"/>
              <a:t>generic example with four tier 1 ISPs </a:t>
            </a:r>
            <a:r>
              <a:rPr lang="en-US" altLang="zh-TW" sz="2400" dirty="0" smtClean="0"/>
              <a:t>meeting at </a:t>
            </a:r>
            <a:r>
              <a:rPr lang="en-US" altLang="zh-TW" sz="2400" dirty="0"/>
              <a:t>an </a:t>
            </a:r>
            <a:r>
              <a:rPr lang="en-US" altLang="zh-TW" sz="2400" dirty="0" smtClean="0"/>
              <a:t>NAP.</a:t>
            </a:r>
            <a:endParaRPr lang="en-US" altLang="zh-TW" sz="2400" dirty="0"/>
          </a:p>
        </p:txBody>
      </p:sp>
    </p:spTree>
    <p:extLst>
      <p:ext uri="{BB962C8B-B14F-4D97-AF65-F5344CB8AC3E}">
        <p14:creationId xmlns:p14="http://schemas.microsoft.com/office/powerpoint/2010/main" val="397292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3.1 Physical connectivity</a:t>
            </a:r>
            <a:endParaRPr lang="zh-TW" altLang="en-US" b="1" dirty="0"/>
          </a:p>
        </p:txBody>
      </p:sp>
      <p:sp>
        <p:nvSpPr>
          <p:cNvPr id="3" name="內容版面配置區 2"/>
          <p:cNvSpPr>
            <a:spLocks noGrp="1"/>
          </p:cNvSpPr>
          <p:nvPr>
            <p:ph idx="1"/>
          </p:nvPr>
        </p:nvSpPr>
        <p:spPr/>
        <p:txBody>
          <a:bodyPr/>
          <a:lstStyle/>
          <a:p>
            <a:pPr algn="just"/>
            <a:r>
              <a:rPr lang="en-US" altLang="zh-TW" sz="2800" dirty="0"/>
              <a:t>Exchange points provide </a:t>
            </a:r>
            <a:r>
              <a:rPr lang="en-US" altLang="zh-TW" sz="2800" b="1" dirty="0"/>
              <a:t>physical connectivity</a:t>
            </a:r>
            <a:r>
              <a:rPr lang="en-US" altLang="zh-TW" sz="2800" dirty="0"/>
              <a:t> to customers </a:t>
            </a:r>
            <a:r>
              <a:rPr lang="en-US" altLang="zh-TW" sz="2800" dirty="0" smtClean="0"/>
              <a:t>(Gigabit </a:t>
            </a:r>
            <a:r>
              <a:rPr lang="en-US" altLang="zh-TW" sz="2800" dirty="0"/>
              <a:t>Ethernet, ATM, </a:t>
            </a:r>
            <a:r>
              <a:rPr lang="en-US" altLang="zh-TW" sz="2800" dirty="0" smtClean="0"/>
              <a:t>SONET), </a:t>
            </a:r>
            <a:r>
              <a:rPr lang="en-US" altLang="zh-TW" sz="2800" dirty="0"/>
              <a:t>where customers’ routers for connectivity are </a:t>
            </a:r>
            <a:r>
              <a:rPr lang="en-US" altLang="zh-TW" sz="2800" dirty="0" smtClean="0">
                <a:solidFill>
                  <a:srgbClr val="C00000"/>
                </a:solidFill>
              </a:rPr>
              <a:t>collocated</a:t>
            </a:r>
            <a:r>
              <a:rPr lang="en-US" altLang="zh-TW" sz="2800" dirty="0" smtClean="0"/>
              <a:t> in </a:t>
            </a:r>
            <a:r>
              <a:rPr lang="en-US" altLang="zh-TW" sz="2800" dirty="0"/>
              <a:t>the same physical facility</a:t>
            </a:r>
            <a:r>
              <a:rPr lang="en-US" altLang="zh-TW" sz="2800" dirty="0" smtClean="0"/>
              <a:t>.</a:t>
            </a:r>
          </a:p>
          <a:p>
            <a:pPr algn="just"/>
            <a:r>
              <a:rPr lang="en-US" altLang="zh-TW" sz="2800" dirty="0"/>
              <a:t>The </a:t>
            </a:r>
            <a:r>
              <a:rPr lang="en-US" altLang="zh-TW" sz="2800" dirty="0" smtClean="0"/>
              <a:t>difficulty is </a:t>
            </a:r>
            <a:r>
              <a:rPr lang="en-US" altLang="zh-TW" sz="2800" dirty="0"/>
              <a:t>that the sheer volume of traffic each ISP generates is </a:t>
            </a:r>
            <a:r>
              <a:rPr lang="en-US" altLang="zh-TW" sz="2800" dirty="0" smtClean="0"/>
              <a:t>so high. </a:t>
            </a:r>
          </a:p>
          <a:p>
            <a:pPr algn="just"/>
            <a:r>
              <a:rPr lang="en-US" altLang="zh-TW" sz="2800" dirty="0" smtClean="0"/>
              <a:t>In recent years, some </a:t>
            </a:r>
            <a:r>
              <a:rPr lang="en-US" altLang="zh-TW" sz="2800" dirty="0"/>
              <a:t>exchange points have become popular </a:t>
            </a:r>
            <a:r>
              <a:rPr lang="en-US" altLang="zh-TW" sz="2800" dirty="0" smtClean="0"/>
              <a:t>for </a:t>
            </a:r>
            <a:r>
              <a:rPr lang="en-US" altLang="zh-TW" sz="2800" b="1" dirty="0" smtClean="0"/>
              <a:t>Content </a:t>
            </a:r>
            <a:r>
              <a:rPr lang="en-US" altLang="zh-TW" sz="2800" b="1" dirty="0"/>
              <a:t>Delivery Network (CDN) </a:t>
            </a:r>
            <a:r>
              <a:rPr lang="en-US" altLang="zh-TW" sz="2800" dirty="0" smtClean="0"/>
              <a:t>providers </a:t>
            </a:r>
            <a:r>
              <a:rPr lang="en-US" altLang="zh-TW" sz="2800" dirty="0"/>
              <a:t>since they can be directly connected to various </a:t>
            </a:r>
            <a:r>
              <a:rPr lang="en-US" altLang="zh-TW" sz="2800" dirty="0" smtClean="0"/>
              <a:t>major ISPs.</a:t>
            </a:r>
          </a:p>
        </p:txBody>
      </p:sp>
    </p:spTree>
    <p:extLst>
      <p:ext uri="{BB962C8B-B14F-4D97-AF65-F5344CB8AC3E}">
        <p14:creationId xmlns:p14="http://schemas.microsoft.com/office/powerpoint/2010/main" val="1921508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1" dirty="0" smtClean="0"/>
              <a:t>3.1 </a:t>
            </a:r>
            <a:r>
              <a:rPr lang="en-US" altLang="zh-TW" sz="2800" b="1" dirty="0"/>
              <a:t>Example </a:t>
            </a:r>
            <a:r>
              <a:rPr lang="en-US" altLang="zh-TW" sz="2800" b="1" dirty="0" smtClean="0"/>
              <a:t>of Policies for exchanges points</a:t>
            </a:r>
            <a:endParaRPr lang="zh-TW" altLang="en-US" sz="2800" b="1" dirty="0"/>
          </a:p>
        </p:txBody>
      </p:sp>
      <p:sp>
        <p:nvSpPr>
          <p:cNvPr id="3" name="內容版面配置區 2"/>
          <p:cNvSpPr>
            <a:spLocks noGrp="1"/>
          </p:cNvSpPr>
          <p:nvPr>
            <p:ph idx="1"/>
          </p:nvPr>
        </p:nvSpPr>
        <p:spPr/>
        <p:txBody>
          <a:bodyPr/>
          <a:lstStyle/>
          <a:p>
            <a:pPr algn="just"/>
            <a:r>
              <a:rPr lang="en-US" altLang="zh-TW" sz="2800" dirty="0" smtClean="0"/>
              <a:t>An </a:t>
            </a:r>
            <a:r>
              <a:rPr lang="en-US" altLang="zh-TW" sz="2800" dirty="0"/>
              <a:t>ISP must have </a:t>
            </a:r>
            <a:r>
              <a:rPr lang="en-US" altLang="zh-TW" sz="2800" b="1" dirty="0"/>
              <a:t>its</a:t>
            </a:r>
            <a:r>
              <a:rPr lang="en-US" altLang="zh-TW" sz="2800" dirty="0"/>
              <a:t> </a:t>
            </a:r>
            <a:r>
              <a:rPr lang="en-US" altLang="zh-TW" sz="2800" b="1" dirty="0"/>
              <a:t>own AS number </a:t>
            </a:r>
            <a:r>
              <a:rPr lang="en-US" altLang="zh-TW" sz="2800" dirty="0"/>
              <a:t>and use </a:t>
            </a:r>
            <a:r>
              <a:rPr lang="en-US" altLang="zh-TW" sz="2800" b="1" dirty="0"/>
              <a:t>BGP</a:t>
            </a:r>
            <a:r>
              <a:rPr lang="en-US" altLang="zh-TW" sz="2800" dirty="0"/>
              <a:t> </a:t>
            </a:r>
            <a:r>
              <a:rPr lang="en-US" altLang="zh-TW" sz="2800" dirty="0" smtClean="0"/>
              <a:t>to become </a:t>
            </a:r>
            <a:r>
              <a:rPr lang="en-US" altLang="zh-TW" sz="2800" dirty="0"/>
              <a:t>a member of </a:t>
            </a:r>
            <a:r>
              <a:rPr lang="en-US" altLang="zh-TW" sz="2800" dirty="0" smtClean="0"/>
              <a:t>an </a:t>
            </a:r>
            <a:r>
              <a:rPr lang="en-US" altLang="zh-TW" sz="2800" dirty="0"/>
              <a:t>exchange </a:t>
            </a:r>
            <a:r>
              <a:rPr lang="en-US" altLang="zh-TW" sz="2800" dirty="0" smtClean="0"/>
              <a:t>point.</a:t>
            </a:r>
          </a:p>
          <a:p>
            <a:pPr algn="just"/>
            <a:r>
              <a:rPr lang="en-US" altLang="zh-TW" sz="2800" dirty="0"/>
              <a:t>T</a:t>
            </a:r>
            <a:r>
              <a:rPr lang="en-US" altLang="zh-TW" sz="2800" dirty="0" smtClean="0"/>
              <a:t>he </a:t>
            </a:r>
            <a:r>
              <a:rPr lang="en-US" altLang="zh-TW" sz="2800" dirty="0"/>
              <a:t>exchange point cannot be used for </a:t>
            </a:r>
            <a:r>
              <a:rPr lang="en-US" altLang="zh-TW" sz="2800" dirty="0" smtClean="0"/>
              <a:t>transit.</a:t>
            </a:r>
            <a:endParaRPr lang="en-US" altLang="zh-TW" sz="2800" dirty="0"/>
          </a:p>
          <a:p>
            <a:pPr algn="just"/>
            <a:r>
              <a:rPr lang="en-US" altLang="zh-TW" sz="2800" dirty="0"/>
              <a:t>T</a:t>
            </a:r>
            <a:r>
              <a:rPr lang="en-US" altLang="zh-TW" sz="2800" dirty="0" smtClean="0"/>
              <a:t>he </a:t>
            </a:r>
            <a:r>
              <a:rPr lang="en-US" altLang="zh-TW" sz="2800" dirty="0"/>
              <a:t>exchange point policy requires</a:t>
            </a:r>
            <a:r>
              <a:rPr lang="en-US" altLang="zh-TW" sz="2800" b="1" dirty="0"/>
              <a:t> full peering</a:t>
            </a:r>
            <a:r>
              <a:rPr lang="en-US" altLang="zh-TW" sz="2800" dirty="0"/>
              <a:t> among all </a:t>
            </a:r>
            <a:r>
              <a:rPr lang="en-US" altLang="zh-TW" sz="2800" dirty="0" smtClean="0"/>
              <a:t>parties, or each </a:t>
            </a:r>
            <a:r>
              <a:rPr lang="en-US" altLang="zh-TW" sz="2800" dirty="0"/>
              <a:t>ISP can </a:t>
            </a:r>
            <a:r>
              <a:rPr lang="en-US" altLang="zh-TW" sz="2800" dirty="0" smtClean="0"/>
              <a:t>choose </a:t>
            </a:r>
            <a:r>
              <a:rPr lang="en-US" altLang="zh-TW" sz="2800" dirty="0"/>
              <a:t>a </a:t>
            </a:r>
            <a:r>
              <a:rPr lang="en-US" altLang="zh-TW" sz="2800" b="1" dirty="0"/>
              <a:t>different </a:t>
            </a:r>
            <a:r>
              <a:rPr lang="en-US" altLang="zh-TW" sz="2800" dirty="0" smtClean="0"/>
              <a:t>set</a:t>
            </a:r>
            <a:r>
              <a:rPr lang="en-US" altLang="zh-TW" sz="2800" b="1" dirty="0" smtClean="0"/>
              <a:t> </a:t>
            </a:r>
            <a:r>
              <a:rPr lang="en-US" altLang="zh-TW" sz="2800" dirty="0"/>
              <a:t>of acceptable </a:t>
            </a:r>
            <a:r>
              <a:rPr lang="en-US" altLang="zh-TW" sz="2800" dirty="0" smtClean="0"/>
              <a:t>policies.</a:t>
            </a:r>
          </a:p>
          <a:p>
            <a:pPr algn="just"/>
            <a:r>
              <a:rPr lang="en-US" altLang="zh-TW" sz="2800" dirty="0"/>
              <a:t>It has </a:t>
            </a:r>
            <a:r>
              <a:rPr lang="en-US" altLang="zh-TW" sz="2800" b="1" dirty="0"/>
              <a:t>a flexible policy</a:t>
            </a:r>
            <a:r>
              <a:rPr lang="en-US" altLang="zh-TW" sz="2800" dirty="0"/>
              <a:t> to let providers of different size </a:t>
            </a:r>
            <a:r>
              <a:rPr lang="en-US" altLang="zh-TW" sz="2800" dirty="0" smtClean="0"/>
              <a:t>to connect </a:t>
            </a:r>
            <a:r>
              <a:rPr lang="en-US" altLang="zh-TW" sz="2800" dirty="0"/>
              <a:t>to its exchange point allowing each provider to set </a:t>
            </a:r>
            <a:r>
              <a:rPr lang="en-US" altLang="zh-TW" sz="2800" b="1" dirty="0"/>
              <a:t>their own peering restrictions</a:t>
            </a:r>
            <a:r>
              <a:rPr lang="en-US" altLang="zh-TW" sz="2800" dirty="0"/>
              <a:t>.</a:t>
            </a:r>
          </a:p>
          <a:p>
            <a:endParaRPr lang="zh-TW" altLang="en-US" sz="2800" dirty="0"/>
          </a:p>
        </p:txBody>
      </p:sp>
    </p:spTree>
    <p:extLst>
      <p:ext uri="{BB962C8B-B14F-4D97-AF65-F5344CB8AC3E}">
        <p14:creationId xmlns:p14="http://schemas.microsoft.com/office/powerpoint/2010/main" val="333002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5</a:t>
            </a:fld>
            <a:endParaRPr lang="en-US" altLang="zh-TW"/>
          </a:p>
        </p:txBody>
      </p:sp>
      <p:pic>
        <p:nvPicPr>
          <p:cNvPr id="6" name="圖片 5"/>
          <p:cNvPicPr>
            <a:picLocks noChangeAspect="1"/>
          </p:cNvPicPr>
          <p:nvPr/>
        </p:nvPicPr>
        <p:blipFill>
          <a:blip r:embed="rId2"/>
          <a:stretch>
            <a:fillRect/>
          </a:stretch>
        </p:blipFill>
        <p:spPr>
          <a:xfrm>
            <a:off x="719572" y="0"/>
            <a:ext cx="7818967" cy="6858124"/>
          </a:xfrm>
          <a:prstGeom prst="rect">
            <a:avLst/>
          </a:prstGeom>
        </p:spPr>
      </p:pic>
      <p:sp>
        <p:nvSpPr>
          <p:cNvPr id="7" name="手繪多邊形 6"/>
          <p:cNvSpPr/>
          <p:nvPr/>
        </p:nvSpPr>
        <p:spPr>
          <a:xfrm>
            <a:off x="2434856" y="42530"/>
            <a:ext cx="6411498" cy="6827492"/>
          </a:xfrm>
          <a:custGeom>
            <a:avLst/>
            <a:gdLst>
              <a:gd name="connsiteX0" fmla="*/ 1233377 w 9090837"/>
              <a:gd name="connsiteY0" fmla="*/ 1275907 h 6741042"/>
              <a:gd name="connsiteX1" fmla="*/ 1233377 w 9090837"/>
              <a:gd name="connsiteY1" fmla="*/ 1275907 h 6741042"/>
              <a:gd name="connsiteX2" fmla="*/ 1201479 w 9090837"/>
              <a:gd name="connsiteY2" fmla="*/ 1360968 h 6741042"/>
              <a:gd name="connsiteX3" fmla="*/ 1169581 w 9090837"/>
              <a:gd name="connsiteY3" fmla="*/ 1371600 h 6741042"/>
              <a:gd name="connsiteX4" fmla="*/ 1116418 w 9090837"/>
              <a:gd name="connsiteY4" fmla="*/ 1414130 h 6741042"/>
              <a:gd name="connsiteX5" fmla="*/ 1084521 w 9090837"/>
              <a:gd name="connsiteY5" fmla="*/ 1424763 h 6741042"/>
              <a:gd name="connsiteX6" fmla="*/ 1052623 w 9090837"/>
              <a:gd name="connsiteY6" fmla="*/ 1446028 h 6741042"/>
              <a:gd name="connsiteX7" fmla="*/ 1031358 w 9090837"/>
              <a:gd name="connsiteY7" fmla="*/ 1477926 h 6741042"/>
              <a:gd name="connsiteX8" fmla="*/ 999460 w 9090837"/>
              <a:gd name="connsiteY8" fmla="*/ 1488558 h 6741042"/>
              <a:gd name="connsiteX9" fmla="*/ 956930 w 9090837"/>
              <a:gd name="connsiteY9" fmla="*/ 1531089 h 6741042"/>
              <a:gd name="connsiteX10" fmla="*/ 935665 w 9090837"/>
              <a:gd name="connsiteY10" fmla="*/ 1562986 h 6741042"/>
              <a:gd name="connsiteX11" fmla="*/ 903767 w 9090837"/>
              <a:gd name="connsiteY11" fmla="*/ 1573619 h 6741042"/>
              <a:gd name="connsiteX12" fmla="*/ 850604 w 9090837"/>
              <a:gd name="connsiteY12" fmla="*/ 1616149 h 6741042"/>
              <a:gd name="connsiteX13" fmla="*/ 839972 w 9090837"/>
              <a:gd name="connsiteY13" fmla="*/ 1648047 h 6741042"/>
              <a:gd name="connsiteX14" fmla="*/ 808074 w 9090837"/>
              <a:gd name="connsiteY14" fmla="*/ 1711842 h 6741042"/>
              <a:gd name="connsiteX15" fmla="*/ 818707 w 9090837"/>
              <a:gd name="connsiteY15" fmla="*/ 1860698 h 6741042"/>
              <a:gd name="connsiteX16" fmla="*/ 829339 w 9090837"/>
              <a:gd name="connsiteY16" fmla="*/ 1903228 h 6741042"/>
              <a:gd name="connsiteX17" fmla="*/ 839972 w 9090837"/>
              <a:gd name="connsiteY17" fmla="*/ 1956391 h 6741042"/>
              <a:gd name="connsiteX18" fmla="*/ 861237 w 9090837"/>
              <a:gd name="connsiteY18" fmla="*/ 2020186 h 6741042"/>
              <a:gd name="connsiteX19" fmla="*/ 893135 w 9090837"/>
              <a:gd name="connsiteY19" fmla="*/ 2083982 h 6741042"/>
              <a:gd name="connsiteX20" fmla="*/ 925032 w 9090837"/>
              <a:gd name="connsiteY20" fmla="*/ 2105247 h 6741042"/>
              <a:gd name="connsiteX21" fmla="*/ 935665 w 9090837"/>
              <a:gd name="connsiteY21" fmla="*/ 2137144 h 6741042"/>
              <a:gd name="connsiteX22" fmla="*/ 978195 w 9090837"/>
              <a:gd name="connsiteY22" fmla="*/ 2190307 h 6741042"/>
              <a:gd name="connsiteX23" fmla="*/ 1031358 w 9090837"/>
              <a:gd name="connsiteY23" fmla="*/ 2275368 h 6741042"/>
              <a:gd name="connsiteX24" fmla="*/ 1063256 w 9090837"/>
              <a:gd name="connsiteY24" fmla="*/ 2339163 h 6741042"/>
              <a:gd name="connsiteX25" fmla="*/ 1095153 w 9090837"/>
              <a:gd name="connsiteY25" fmla="*/ 2360428 h 6741042"/>
              <a:gd name="connsiteX26" fmla="*/ 1116418 w 9090837"/>
              <a:gd name="connsiteY26" fmla="*/ 2392326 h 6741042"/>
              <a:gd name="connsiteX27" fmla="*/ 1212111 w 9090837"/>
              <a:gd name="connsiteY27" fmla="*/ 2424223 h 6741042"/>
              <a:gd name="connsiteX28" fmla="*/ 1244009 w 9090837"/>
              <a:gd name="connsiteY28" fmla="*/ 2434856 h 6741042"/>
              <a:gd name="connsiteX29" fmla="*/ 1307804 w 9090837"/>
              <a:gd name="connsiteY29" fmla="*/ 2477386 h 6741042"/>
              <a:gd name="connsiteX30" fmla="*/ 1371600 w 9090837"/>
              <a:gd name="connsiteY30" fmla="*/ 2498651 h 6741042"/>
              <a:gd name="connsiteX31" fmla="*/ 1403497 w 9090837"/>
              <a:gd name="connsiteY31" fmla="*/ 2509284 h 6741042"/>
              <a:gd name="connsiteX32" fmla="*/ 1424763 w 9090837"/>
              <a:gd name="connsiteY32" fmla="*/ 2530549 h 6741042"/>
              <a:gd name="connsiteX33" fmla="*/ 1477925 w 9090837"/>
              <a:gd name="connsiteY33" fmla="*/ 2541182 h 6741042"/>
              <a:gd name="connsiteX34" fmla="*/ 1541721 w 9090837"/>
              <a:gd name="connsiteY34" fmla="*/ 2562447 h 6741042"/>
              <a:gd name="connsiteX35" fmla="*/ 1573618 w 9090837"/>
              <a:gd name="connsiteY35" fmla="*/ 2573079 h 6741042"/>
              <a:gd name="connsiteX36" fmla="*/ 1605516 w 9090837"/>
              <a:gd name="connsiteY36" fmla="*/ 2594344 h 6741042"/>
              <a:gd name="connsiteX37" fmla="*/ 1679944 w 9090837"/>
              <a:gd name="connsiteY37" fmla="*/ 2615610 h 6741042"/>
              <a:gd name="connsiteX38" fmla="*/ 1711842 w 9090837"/>
              <a:gd name="connsiteY38" fmla="*/ 2636875 h 6741042"/>
              <a:gd name="connsiteX39" fmla="*/ 1828800 w 9090837"/>
              <a:gd name="connsiteY39" fmla="*/ 2668772 h 6741042"/>
              <a:gd name="connsiteX40" fmla="*/ 1913860 w 9090837"/>
              <a:gd name="connsiteY40" fmla="*/ 2743200 h 6741042"/>
              <a:gd name="connsiteX41" fmla="*/ 1945758 w 9090837"/>
              <a:gd name="connsiteY41" fmla="*/ 2764465 h 6741042"/>
              <a:gd name="connsiteX42" fmla="*/ 1967023 w 9090837"/>
              <a:gd name="connsiteY42" fmla="*/ 2796363 h 6741042"/>
              <a:gd name="connsiteX43" fmla="*/ 1977656 w 9090837"/>
              <a:gd name="connsiteY43" fmla="*/ 2828261 h 6741042"/>
              <a:gd name="connsiteX44" fmla="*/ 2020186 w 9090837"/>
              <a:gd name="connsiteY44" fmla="*/ 2892056 h 6741042"/>
              <a:gd name="connsiteX45" fmla="*/ 2052084 w 9090837"/>
              <a:gd name="connsiteY45" fmla="*/ 2945219 h 6741042"/>
              <a:gd name="connsiteX46" fmla="*/ 2062716 w 9090837"/>
              <a:gd name="connsiteY46" fmla="*/ 2977117 h 6741042"/>
              <a:gd name="connsiteX47" fmla="*/ 2083981 w 9090837"/>
              <a:gd name="connsiteY47" fmla="*/ 3094075 h 6741042"/>
              <a:gd name="connsiteX48" fmla="*/ 2073349 w 9090837"/>
              <a:gd name="connsiteY48" fmla="*/ 3391786 h 6741042"/>
              <a:gd name="connsiteX49" fmla="*/ 2073349 w 9090837"/>
              <a:gd name="connsiteY49" fmla="*/ 3785191 h 6741042"/>
              <a:gd name="connsiteX50" fmla="*/ 2062716 w 9090837"/>
              <a:gd name="connsiteY50" fmla="*/ 3817089 h 6741042"/>
              <a:gd name="connsiteX51" fmla="*/ 1967023 w 9090837"/>
              <a:gd name="connsiteY51" fmla="*/ 3848986 h 6741042"/>
              <a:gd name="connsiteX52" fmla="*/ 1935125 w 9090837"/>
              <a:gd name="connsiteY52" fmla="*/ 3859619 h 6741042"/>
              <a:gd name="connsiteX53" fmla="*/ 1903228 w 9090837"/>
              <a:gd name="connsiteY53" fmla="*/ 3870251 h 6741042"/>
              <a:gd name="connsiteX54" fmla="*/ 1796902 w 9090837"/>
              <a:gd name="connsiteY54" fmla="*/ 3912782 h 6741042"/>
              <a:gd name="connsiteX55" fmla="*/ 1733107 w 9090837"/>
              <a:gd name="connsiteY55" fmla="*/ 3934047 h 6741042"/>
              <a:gd name="connsiteX56" fmla="*/ 1488558 w 9090837"/>
              <a:gd name="connsiteY56" fmla="*/ 3955312 h 6741042"/>
              <a:gd name="connsiteX57" fmla="*/ 1446028 w 9090837"/>
              <a:gd name="connsiteY57" fmla="*/ 3965944 h 6741042"/>
              <a:gd name="connsiteX58" fmla="*/ 1424763 w 9090837"/>
              <a:gd name="connsiteY58" fmla="*/ 3987210 h 6741042"/>
              <a:gd name="connsiteX59" fmla="*/ 1392865 w 9090837"/>
              <a:gd name="connsiteY59" fmla="*/ 3997842 h 6741042"/>
              <a:gd name="connsiteX60" fmla="*/ 1360967 w 9090837"/>
              <a:gd name="connsiteY60" fmla="*/ 4019107 h 6741042"/>
              <a:gd name="connsiteX61" fmla="*/ 1382232 w 9090837"/>
              <a:gd name="connsiteY61" fmla="*/ 4231758 h 6741042"/>
              <a:gd name="connsiteX62" fmla="*/ 1371600 w 9090837"/>
              <a:gd name="connsiteY62" fmla="*/ 4284921 h 6741042"/>
              <a:gd name="connsiteX63" fmla="*/ 1360967 w 9090837"/>
              <a:gd name="connsiteY63" fmla="*/ 4316819 h 6741042"/>
              <a:gd name="connsiteX64" fmla="*/ 1339702 w 9090837"/>
              <a:gd name="connsiteY64" fmla="*/ 4518837 h 6741042"/>
              <a:gd name="connsiteX65" fmla="*/ 1329070 w 9090837"/>
              <a:gd name="connsiteY65" fmla="*/ 4688958 h 6741042"/>
              <a:gd name="connsiteX66" fmla="*/ 1318437 w 9090837"/>
              <a:gd name="connsiteY66" fmla="*/ 4944140 h 6741042"/>
              <a:gd name="connsiteX67" fmla="*/ 1297172 w 9090837"/>
              <a:gd name="connsiteY67" fmla="*/ 5007935 h 6741042"/>
              <a:gd name="connsiteX68" fmla="*/ 1180214 w 9090837"/>
              <a:gd name="connsiteY68" fmla="*/ 5029200 h 6741042"/>
              <a:gd name="connsiteX69" fmla="*/ 1148316 w 9090837"/>
              <a:gd name="connsiteY69" fmla="*/ 5039833 h 6741042"/>
              <a:gd name="connsiteX70" fmla="*/ 925032 w 9090837"/>
              <a:gd name="connsiteY70" fmla="*/ 5018568 h 6741042"/>
              <a:gd name="connsiteX71" fmla="*/ 116958 w 9090837"/>
              <a:gd name="connsiteY71" fmla="*/ 5029200 h 6741042"/>
              <a:gd name="connsiteX72" fmla="*/ 85060 w 9090837"/>
              <a:gd name="connsiteY72" fmla="*/ 5039833 h 6741042"/>
              <a:gd name="connsiteX73" fmla="*/ 63795 w 9090837"/>
              <a:gd name="connsiteY73" fmla="*/ 5071730 h 6741042"/>
              <a:gd name="connsiteX74" fmla="*/ 31897 w 9090837"/>
              <a:gd name="connsiteY74" fmla="*/ 5082363 h 6741042"/>
              <a:gd name="connsiteX75" fmla="*/ 0 w 9090837"/>
              <a:gd name="connsiteY75" fmla="*/ 5103628 h 6741042"/>
              <a:gd name="connsiteX76" fmla="*/ 21265 w 9090837"/>
              <a:gd name="connsiteY76" fmla="*/ 5454503 h 6741042"/>
              <a:gd name="connsiteX77" fmla="*/ 42530 w 9090837"/>
              <a:gd name="connsiteY77" fmla="*/ 5486400 h 6741042"/>
              <a:gd name="connsiteX78" fmla="*/ 74428 w 9090837"/>
              <a:gd name="connsiteY78" fmla="*/ 5592726 h 6741042"/>
              <a:gd name="connsiteX79" fmla="*/ 116958 w 9090837"/>
              <a:gd name="connsiteY79" fmla="*/ 5645889 h 6741042"/>
              <a:gd name="connsiteX80" fmla="*/ 287079 w 9090837"/>
              <a:gd name="connsiteY80" fmla="*/ 5635256 h 6741042"/>
              <a:gd name="connsiteX81" fmla="*/ 233916 w 9090837"/>
              <a:gd name="connsiteY81" fmla="*/ 5645889 h 6741042"/>
              <a:gd name="connsiteX82" fmla="*/ 244549 w 9090837"/>
              <a:gd name="connsiteY82" fmla="*/ 5688419 h 6741042"/>
              <a:gd name="connsiteX83" fmla="*/ 276446 w 9090837"/>
              <a:gd name="connsiteY83" fmla="*/ 5720317 h 6741042"/>
              <a:gd name="connsiteX84" fmla="*/ 329609 w 9090837"/>
              <a:gd name="connsiteY84" fmla="*/ 5773479 h 6741042"/>
              <a:gd name="connsiteX85" fmla="*/ 404037 w 9090837"/>
              <a:gd name="connsiteY85" fmla="*/ 5858540 h 6741042"/>
              <a:gd name="connsiteX86" fmla="*/ 446567 w 9090837"/>
              <a:gd name="connsiteY86" fmla="*/ 5911703 h 6741042"/>
              <a:gd name="connsiteX87" fmla="*/ 478465 w 9090837"/>
              <a:gd name="connsiteY87" fmla="*/ 5932968 h 6741042"/>
              <a:gd name="connsiteX88" fmla="*/ 531628 w 9090837"/>
              <a:gd name="connsiteY88" fmla="*/ 5986130 h 6741042"/>
              <a:gd name="connsiteX89" fmla="*/ 574158 w 9090837"/>
              <a:gd name="connsiteY89" fmla="*/ 6018028 h 6741042"/>
              <a:gd name="connsiteX90" fmla="*/ 9090837 w 9090837"/>
              <a:gd name="connsiteY90" fmla="*/ 6741042 h 6741042"/>
              <a:gd name="connsiteX91" fmla="*/ 5890437 w 9090837"/>
              <a:gd name="connsiteY91" fmla="*/ 6305107 h 6741042"/>
              <a:gd name="connsiteX92" fmla="*/ 5901070 w 9090837"/>
              <a:gd name="connsiteY92" fmla="*/ 5943600 h 6741042"/>
              <a:gd name="connsiteX93" fmla="*/ 5911702 w 9090837"/>
              <a:gd name="connsiteY93" fmla="*/ 5890437 h 6741042"/>
              <a:gd name="connsiteX94" fmla="*/ 5922335 w 9090837"/>
              <a:gd name="connsiteY94" fmla="*/ 5816010 h 6741042"/>
              <a:gd name="connsiteX95" fmla="*/ 5954232 w 9090837"/>
              <a:gd name="connsiteY95" fmla="*/ 5720317 h 6741042"/>
              <a:gd name="connsiteX96" fmla="*/ 5996763 w 9090837"/>
              <a:gd name="connsiteY96" fmla="*/ 5592726 h 6741042"/>
              <a:gd name="connsiteX97" fmla="*/ 6007395 w 9090837"/>
              <a:gd name="connsiteY97" fmla="*/ 5560828 h 6741042"/>
              <a:gd name="connsiteX98" fmla="*/ 6028660 w 9090837"/>
              <a:gd name="connsiteY98" fmla="*/ 5518298 h 6741042"/>
              <a:gd name="connsiteX99" fmla="*/ 6039293 w 9090837"/>
              <a:gd name="connsiteY99" fmla="*/ 5486400 h 6741042"/>
              <a:gd name="connsiteX100" fmla="*/ 6071191 w 9090837"/>
              <a:gd name="connsiteY100" fmla="*/ 5443870 h 6741042"/>
              <a:gd name="connsiteX101" fmla="*/ 6103088 w 9090837"/>
              <a:gd name="connsiteY101" fmla="*/ 5305647 h 6741042"/>
              <a:gd name="connsiteX102" fmla="*/ 6113721 w 9090837"/>
              <a:gd name="connsiteY102" fmla="*/ 5146158 h 6741042"/>
              <a:gd name="connsiteX103" fmla="*/ 6145618 w 9090837"/>
              <a:gd name="connsiteY103" fmla="*/ 5029200 h 6741042"/>
              <a:gd name="connsiteX104" fmla="*/ 6156251 w 9090837"/>
              <a:gd name="connsiteY104" fmla="*/ 4965405 h 6741042"/>
              <a:gd name="connsiteX105" fmla="*/ 6166884 w 9090837"/>
              <a:gd name="connsiteY105" fmla="*/ 4922875 h 6741042"/>
              <a:gd name="connsiteX106" fmla="*/ 6198781 w 9090837"/>
              <a:gd name="connsiteY106" fmla="*/ 4752754 h 6741042"/>
              <a:gd name="connsiteX107" fmla="*/ 6230679 w 9090837"/>
              <a:gd name="connsiteY107" fmla="*/ 4646428 h 6741042"/>
              <a:gd name="connsiteX108" fmla="*/ 6262577 w 9090837"/>
              <a:gd name="connsiteY108" fmla="*/ 4508205 h 6741042"/>
              <a:gd name="connsiteX109" fmla="*/ 6273209 w 9090837"/>
              <a:gd name="connsiteY109" fmla="*/ 4380614 h 6741042"/>
              <a:gd name="connsiteX110" fmla="*/ 6283842 w 9090837"/>
              <a:gd name="connsiteY110" fmla="*/ 4327451 h 6741042"/>
              <a:gd name="connsiteX111" fmla="*/ 6294474 w 9090837"/>
              <a:gd name="connsiteY111" fmla="*/ 4263656 h 6741042"/>
              <a:gd name="connsiteX112" fmla="*/ 6305107 w 9090837"/>
              <a:gd name="connsiteY112" fmla="*/ 4178596 h 6741042"/>
              <a:gd name="connsiteX113" fmla="*/ 6315739 w 9090837"/>
              <a:gd name="connsiteY113" fmla="*/ 4146698 h 6741042"/>
              <a:gd name="connsiteX114" fmla="*/ 6347637 w 9090837"/>
              <a:gd name="connsiteY114" fmla="*/ 3976577 h 6741042"/>
              <a:gd name="connsiteX115" fmla="*/ 6368902 w 9090837"/>
              <a:gd name="connsiteY115" fmla="*/ 3742661 h 6741042"/>
              <a:gd name="connsiteX116" fmla="*/ 6400800 w 9090837"/>
              <a:gd name="connsiteY116" fmla="*/ 3274828 h 6741042"/>
              <a:gd name="connsiteX117" fmla="*/ 6400800 w 9090837"/>
              <a:gd name="connsiteY117" fmla="*/ 2232837 h 6741042"/>
              <a:gd name="connsiteX118" fmla="*/ 6390167 w 9090837"/>
              <a:gd name="connsiteY118" fmla="*/ 2158410 h 6741042"/>
              <a:gd name="connsiteX119" fmla="*/ 6368902 w 9090837"/>
              <a:gd name="connsiteY119" fmla="*/ 1881963 h 6741042"/>
              <a:gd name="connsiteX120" fmla="*/ 6337004 w 9090837"/>
              <a:gd name="connsiteY120" fmla="*/ 1743740 h 6741042"/>
              <a:gd name="connsiteX121" fmla="*/ 6315739 w 9090837"/>
              <a:gd name="connsiteY121" fmla="*/ 1531089 h 6741042"/>
              <a:gd name="connsiteX122" fmla="*/ 6305107 w 9090837"/>
              <a:gd name="connsiteY122" fmla="*/ 1499191 h 6741042"/>
              <a:gd name="connsiteX123" fmla="*/ 6283842 w 9090837"/>
              <a:gd name="connsiteY123" fmla="*/ 1414130 h 6741042"/>
              <a:gd name="connsiteX124" fmla="*/ 6262577 w 9090837"/>
              <a:gd name="connsiteY124" fmla="*/ 1286540 h 6741042"/>
              <a:gd name="connsiteX125" fmla="*/ 6251944 w 9090837"/>
              <a:gd name="connsiteY125" fmla="*/ 1105786 h 6741042"/>
              <a:gd name="connsiteX126" fmla="*/ 6241311 w 9090837"/>
              <a:gd name="connsiteY126" fmla="*/ 1031358 h 6741042"/>
              <a:gd name="connsiteX127" fmla="*/ 6230679 w 9090837"/>
              <a:gd name="connsiteY127" fmla="*/ 914400 h 6741042"/>
              <a:gd name="connsiteX128" fmla="*/ 6220046 w 9090837"/>
              <a:gd name="connsiteY128" fmla="*/ 882503 h 6741042"/>
              <a:gd name="connsiteX129" fmla="*/ 6188149 w 9090837"/>
              <a:gd name="connsiteY129" fmla="*/ 754912 h 6741042"/>
              <a:gd name="connsiteX130" fmla="*/ 6177516 w 9090837"/>
              <a:gd name="connsiteY130" fmla="*/ 723014 h 6741042"/>
              <a:gd name="connsiteX131" fmla="*/ 6156251 w 9090837"/>
              <a:gd name="connsiteY131" fmla="*/ 680484 h 6741042"/>
              <a:gd name="connsiteX132" fmla="*/ 6145618 w 9090837"/>
              <a:gd name="connsiteY132" fmla="*/ 616689 h 6741042"/>
              <a:gd name="connsiteX133" fmla="*/ 6103088 w 9090837"/>
              <a:gd name="connsiteY133" fmla="*/ 531628 h 6741042"/>
              <a:gd name="connsiteX134" fmla="*/ 6092456 w 9090837"/>
              <a:gd name="connsiteY134" fmla="*/ 489098 h 6741042"/>
              <a:gd name="connsiteX135" fmla="*/ 6049925 w 9090837"/>
              <a:gd name="connsiteY135" fmla="*/ 435935 h 6741042"/>
              <a:gd name="connsiteX136" fmla="*/ 6039293 w 9090837"/>
              <a:gd name="connsiteY136" fmla="*/ 404037 h 6741042"/>
              <a:gd name="connsiteX137" fmla="*/ 6007395 w 9090837"/>
              <a:gd name="connsiteY137" fmla="*/ 329610 h 6741042"/>
              <a:gd name="connsiteX138" fmla="*/ 5954232 w 9090837"/>
              <a:gd name="connsiteY138" fmla="*/ 276447 h 6741042"/>
              <a:gd name="connsiteX139" fmla="*/ 5901070 w 9090837"/>
              <a:gd name="connsiteY139" fmla="*/ 233917 h 6741042"/>
              <a:gd name="connsiteX140" fmla="*/ 5826642 w 9090837"/>
              <a:gd name="connsiteY140" fmla="*/ 191386 h 6741042"/>
              <a:gd name="connsiteX141" fmla="*/ 5794744 w 9090837"/>
              <a:gd name="connsiteY141" fmla="*/ 170121 h 6741042"/>
              <a:gd name="connsiteX142" fmla="*/ 5730949 w 9090837"/>
              <a:gd name="connsiteY142" fmla="*/ 148856 h 6741042"/>
              <a:gd name="connsiteX143" fmla="*/ 5699051 w 9090837"/>
              <a:gd name="connsiteY143" fmla="*/ 127591 h 6741042"/>
              <a:gd name="connsiteX144" fmla="*/ 5635256 w 9090837"/>
              <a:gd name="connsiteY144" fmla="*/ 106326 h 6741042"/>
              <a:gd name="connsiteX145" fmla="*/ 5571460 w 9090837"/>
              <a:gd name="connsiteY145" fmla="*/ 85061 h 6741042"/>
              <a:gd name="connsiteX146" fmla="*/ 5518297 w 9090837"/>
              <a:gd name="connsiteY146" fmla="*/ 74428 h 6741042"/>
              <a:gd name="connsiteX147" fmla="*/ 5486400 w 9090837"/>
              <a:gd name="connsiteY147" fmla="*/ 63796 h 6741042"/>
              <a:gd name="connsiteX148" fmla="*/ 5443870 w 9090837"/>
              <a:gd name="connsiteY148" fmla="*/ 53163 h 6741042"/>
              <a:gd name="connsiteX149" fmla="*/ 5411972 w 9090837"/>
              <a:gd name="connsiteY149" fmla="*/ 42530 h 6741042"/>
              <a:gd name="connsiteX150" fmla="*/ 5231218 w 9090837"/>
              <a:gd name="connsiteY150" fmla="*/ 31898 h 6741042"/>
              <a:gd name="connsiteX151" fmla="*/ 4221125 w 9090837"/>
              <a:gd name="connsiteY151" fmla="*/ 21265 h 6741042"/>
              <a:gd name="connsiteX152" fmla="*/ 3742660 w 9090837"/>
              <a:gd name="connsiteY152" fmla="*/ 10633 h 6741042"/>
              <a:gd name="connsiteX153" fmla="*/ 3636335 w 9090837"/>
              <a:gd name="connsiteY153" fmla="*/ 0 h 6741042"/>
              <a:gd name="connsiteX154" fmla="*/ 2690037 w 9090837"/>
              <a:gd name="connsiteY154" fmla="*/ 10633 h 6741042"/>
              <a:gd name="connsiteX155" fmla="*/ 2456121 w 9090837"/>
              <a:gd name="connsiteY155" fmla="*/ 21265 h 6741042"/>
              <a:gd name="connsiteX156" fmla="*/ 2371060 w 9090837"/>
              <a:gd name="connsiteY156" fmla="*/ 42530 h 6741042"/>
              <a:gd name="connsiteX157" fmla="*/ 2307265 w 9090837"/>
              <a:gd name="connsiteY157" fmla="*/ 74428 h 6741042"/>
              <a:gd name="connsiteX158" fmla="*/ 2275367 w 9090837"/>
              <a:gd name="connsiteY158" fmla="*/ 95693 h 6741042"/>
              <a:gd name="connsiteX159" fmla="*/ 2232837 w 9090837"/>
              <a:gd name="connsiteY159" fmla="*/ 106326 h 6741042"/>
              <a:gd name="connsiteX160" fmla="*/ 2147777 w 9090837"/>
              <a:gd name="connsiteY160" fmla="*/ 148856 h 6741042"/>
              <a:gd name="connsiteX161" fmla="*/ 2094614 w 9090837"/>
              <a:gd name="connsiteY161" fmla="*/ 170121 h 6741042"/>
              <a:gd name="connsiteX162" fmla="*/ 1988288 w 9090837"/>
              <a:gd name="connsiteY162" fmla="*/ 223284 h 6741042"/>
              <a:gd name="connsiteX163" fmla="*/ 1924493 w 9090837"/>
              <a:gd name="connsiteY163" fmla="*/ 255182 h 6741042"/>
              <a:gd name="connsiteX164" fmla="*/ 1850065 w 9090837"/>
              <a:gd name="connsiteY164" fmla="*/ 297712 h 6741042"/>
              <a:gd name="connsiteX165" fmla="*/ 1786270 w 9090837"/>
              <a:gd name="connsiteY165" fmla="*/ 318977 h 6741042"/>
              <a:gd name="connsiteX166" fmla="*/ 1701209 w 9090837"/>
              <a:gd name="connsiteY166" fmla="*/ 361507 h 6741042"/>
              <a:gd name="connsiteX167" fmla="*/ 1669311 w 9090837"/>
              <a:gd name="connsiteY167" fmla="*/ 372140 h 6741042"/>
              <a:gd name="connsiteX168" fmla="*/ 1658679 w 9090837"/>
              <a:gd name="connsiteY168" fmla="*/ 404037 h 6741042"/>
              <a:gd name="connsiteX169" fmla="*/ 1637414 w 9090837"/>
              <a:gd name="connsiteY169" fmla="*/ 425303 h 6741042"/>
              <a:gd name="connsiteX170" fmla="*/ 1573618 w 9090837"/>
              <a:gd name="connsiteY170" fmla="*/ 457200 h 6741042"/>
              <a:gd name="connsiteX171" fmla="*/ 1531088 w 9090837"/>
              <a:gd name="connsiteY171" fmla="*/ 489098 h 6741042"/>
              <a:gd name="connsiteX172" fmla="*/ 1499191 w 9090837"/>
              <a:gd name="connsiteY172" fmla="*/ 510363 h 6741042"/>
              <a:gd name="connsiteX173" fmla="*/ 1477925 w 9090837"/>
              <a:gd name="connsiteY173" fmla="*/ 531628 h 6741042"/>
              <a:gd name="connsiteX174" fmla="*/ 1467293 w 9090837"/>
              <a:gd name="connsiteY174" fmla="*/ 574158 h 6741042"/>
              <a:gd name="connsiteX175" fmla="*/ 1424763 w 9090837"/>
              <a:gd name="connsiteY175" fmla="*/ 637954 h 6741042"/>
              <a:gd name="connsiteX176" fmla="*/ 1382232 w 9090837"/>
              <a:gd name="connsiteY176" fmla="*/ 733647 h 6741042"/>
              <a:gd name="connsiteX177" fmla="*/ 1371600 w 9090837"/>
              <a:gd name="connsiteY177" fmla="*/ 765544 h 6741042"/>
              <a:gd name="connsiteX178" fmla="*/ 1350335 w 9090837"/>
              <a:gd name="connsiteY178" fmla="*/ 850605 h 6741042"/>
              <a:gd name="connsiteX179" fmla="*/ 1339702 w 9090837"/>
              <a:gd name="connsiteY179" fmla="*/ 882503 h 6741042"/>
              <a:gd name="connsiteX180" fmla="*/ 1318437 w 9090837"/>
              <a:gd name="connsiteY180" fmla="*/ 914400 h 6741042"/>
              <a:gd name="connsiteX181" fmla="*/ 1297172 w 9090837"/>
              <a:gd name="connsiteY181" fmla="*/ 978196 h 6741042"/>
              <a:gd name="connsiteX182" fmla="*/ 1275907 w 9090837"/>
              <a:gd name="connsiteY182" fmla="*/ 1041991 h 6741042"/>
              <a:gd name="connsiteX183" fmla="*/ 1265274 w 9090837"/>
              <a:gd name="connsiteY183" fmla="*/ 1073889 h 6741042"/>
              <a:gd name="connsiteX184" fmla="*/ 1254642 w 9090837"/>
              <a:gd name="connsiteY184" fmla="*/ 1116419 h 6741042"/>
              <a:gd name="connsiteX185" fmla="*/ 1233377 w 9090837"/>
              <a:gd name="connsiteY185" fmla="*/ 1201479 h 6741042"/>
              <a:gd name="connsiteX186" fmla="*/ 1233377 w 9090837"/>
              <a:gd name="connsiteY186" fmla="*/ 1339703 h 6741042"/>
              <a:gd name="connsiteX187" fmla="*/ 1233377 w 9090837"/>
              <a:gd name="connsiteY187" fmla="*/ 1360968 h 6741042"/>
              <a:gd name="connsiteX0" fmla="*/ 1233377 w 6411498"/>
              <a:gd name="connsiteY0" fmla="*/ 1275907 h 6826102"/>
              <a:gd name="connsiteX1" fmla="*/ 1233377 w 6411498"/>
              <a:gd name="connsiteY1" fmla="*/ 1275907 h 6826102"/>
              <a:gd name="connsiteX2" fmla="*/ 1201479 w 6411498"/>
              <a:gd name="connsiteY2" fmla="*/ 1360968 h 6826102"/>
              <a:gd name="connsiteX3" fmla="*/ 1169581 w 6411498"/>
              <a:gd name="connsiteY3" fmla="*/ 1371600 h 6826102"/>
              <a:gd name="connsiteX4" fmla="*/ 1116418 w 6411498"/>
              <a:gd name="connsiteY4" fmla="*/ 1414130 h 6826102"/>
              <a:gd name="connsiteX5" fmla="*/ 1084521 w 6411498"/>
              <a:gd name="connsiteY5" fmla="*/ 1424763 h 6826102"/>
              <a:gd name="connsiteX6" fmla="*/ 1052623 w 6411498"/>
              <a:gd name="connsiteY6" fmla="*/ 1446028 h 6826102"/>
              <a:gd name="connsiteX7" fmla="*/ 1031358 w 6411498"/>
              <a:gd name="connsiteY7" fmla="*/ 1477926 h 6826102"/>
              <a:gd name="connsiteX8" fmla="*/ 999460 w 6411498"/>
              <a:gd name="connsiteY8" fmla="*/ 1488558 h 6826102"/>
              <a:gd name="connsiteX9" fmla="*/ 956930 w 6411498"/>
              <a:gd name="connsiteY9" fmla="*/ 1531089 h 6826102"/>
              <a:gd name="connsiteX10" fmla="*/ 935665 w 6411498"/>
              <a:gd name="connsiteY10" fmla="*/ 1562986 h 6826102"/>
              <a:gd name="connsiteX11" fmla="*/ 903767 w 6411498"/>
              <a:gd name="connsiteY11" fmla="*/ 1573619 h 6826102"/>
              <a:gd name="connsiteX12" fmla="*/ 850604 w 6411498"/>
              <a:gd name="connsiteY12" fmla="*/ 1616149 h 6826102"/>
              <a:gd name="connsiteX13" fmla="*/ 839972 w 6411498"/>
              <a:gd name="connsiteY13" fmla="*/ 1648047 h 6826102"/>
              <a:gd name="connsiteX14" fmla="*/ 808074 w 6411498"/>
              <a:gd name="connsiteY14" fmla="*/ 1711842 h 6826102"/>
              <a:gd name="connsiteX15" fmla="*/ 818707 w 6411498"/>
              <a:gd name="connsiteY15" fmla="*/ 1860698 h 6826102"/>
              <a:gd name="connsiteX16" fmla="*/ 829339 w 6411498"/>
              <a:gd name="connsiteY16" fmla="*/ 1903228 h 6826102"/>
              <a:gd name="connsiteX17" fmla="*/ 839972 w 6411498"/>
              <a:gd name="connsiteY17" fmla="*/ 1956391 h 6826102"/>
              <a:gd name="connsiteX18" fmla="*/ 861237 w 6411498"/>
              <a:gd name="connsiteY18" fmla="*/ 2020186 h 6826102"/>
              <a:gd name="connsiteX19" fmla="*/ 893135 w 6411498"/>
              <a:gd name="connsiteY19" fmla="*/ 2083982 h 6826102"/>
              <a:gd name="connsiteX20" fmla="*/ 925032 w 6411498"/>
              <a:gd name="connsiteY20" fmla="*/ 2105247 h 6826102"/>
              <a:gd name="connsiteX21" fmla="*/ 935665 w 6411498"/>
              <a:gd name="connsiteY21" fmla="*/ 2137144 h 6826102"/>
              <a:gd name="connsiteX22" fmla="*/ 978195 w 6411498"/>
              <a:gd name="connsiteY22" fmla="*/ 2190307 h 6826102"/>
              <a:gd name="connsiteX23" fmla="*/ 1031358 w 6411498"/>
              <a:gd name="connsiteY23" fmla="*/ 2275368 h 6826102"/>
              <a:gd name="connsiteX24" fmla="*/ 1063256 w 6411498"/>
              <a:gd name="connsiteY24" fmla="*/ 2339163 h 6826102"/>
              <a:gd name="connsiteX25" fmla="*/ 1095153 w 6411498"/>
              <a:gd name="connsiteY25" fmla="*/ 2360428 h 6826102"/>
              <a:gd name="connsiteX26" fmla="*/ 1116418 w 6411498"/>
              <a:gd name="connsiteY26" fmla="*/ 2392326 h 6826102"/>
              <a:gd name="connsiteX27" fmla="*/ 1212111 w 6411498"/>
              <a:gd name="connsiteY27" fmla="*/ 2424223 h 6826102"/>
              <a:gd name="connsiteX28" fmla="*/ 1244009 w 6411498"/>
              <a:gd name="connsiteY28" fmla="*/ 2434856 h 6826102"/>
              <a:gd name="connsiteX29" fmla="*/ 1307804 w 6411498"/>
              <a:gd name="connsiteY29" fmla="*/ 2477386 h 6826102"/>
              <a:gd name="connsiteX30" fmla="*/ 1371600 w 6411498"/>
              <a:gd name="connsiteY30" fmla="*/ 2498651 h 6826102"/>
              <a:gd name="connsiteX31" fmla="*/ 1403497 w 6411498"/>
              <a:gd name="connsiteY31" fmla="*/ 2509284 h 6826102"/>
              <a:gd name="connsiteX32" fmla="*/ 1424763 w 6411498"/>
              <a:gd name="connsiteY32" fmla="*/ 2530549 h 6826102"/>
              <a:gd name="connsiteX33" fmla="*/ 1477925 w 6411498"/>
              <a:gd name="connsiteY33" fmla="*/ 2541182 h 6826102"/>
              <a:gd name="connsiteX34" fmla="*/ 1541721 w 6411498"/>
              <a:gd name="connsiteY34" fmla="*/ 2562447 h 6826102"/>
              <a:gd name="connsiteX35" fmla="*/ 1573618 w 6411498"/>
              <a:gd name="connsiteY35" fmla="*/ 2573079 h 6826102"/>
              <a:gd name="connsiteX36" fmla="*/ 1605516 w 6411498"/>
              <a:gd name="connsiteY36" fmla="*/ 2594344 h 6826102"/>
              <a:gd name="connsiteX37" fmla="*/ 1679944 w 6411498"/>
              <a:gd name="connsiteY37" fmla="*/ 2615610 h 6826102"/>
              <a:gd name="connsiteX38" fmla="*/ 1711842 w 6411498"/>
              <a:gd name="connsiteY38" fmla="*/ 2636875 h 6826102"/>
              <a:gd name="connsiteX39" fmla="*/ 1828800 w 6411498"/>
              <a:gd name="connsiteY39" fmla="*/ 2668772 h 6826102"/>
              <a:gd name="connsiteX40" fmla="*/ 1913860 w 6411498"/>
              <a:gd name="connsiteY40" fmla="*/ 2743200 h 6826102"/>
              <a:gd name="connsiteX41" fmla="*/ 1945758 w 6411498"/>
              <a:gd name="connsiteY41" fmla="*/ 2764465 h 6826102"/>
              <a:gd name="connsiteX42" fmla="*/ 1967023 w 6411498"/>
              <a:gd name="connsiteY42" fmla="*/ 2796363 h 6826102"/>
              <a:gd name="connsiteX43" fmla="*/ 1977656 w 6411498"/>
              <a:gd name="connsiteY43" fmla="*/ 2828261 h 6826102"/>
              <a:gd name="connsiteX44" fmla="*/ 2020186 w 6411498"/>
              <a:gd name="connsiteY44" fmla="*/ 2892056 h 6826102"/>
              <a:gd name="connsiteX45" fmla="*/ 2052084 w 6411498"/>
              <a:gd name="connsiteY45" fmla="*/ 2945219 h 6826102"/>
              <a:gd name="connsiteX46" fmla="*/ 2062716 w 6411498"/>
              <a:gd name="connsiteY46" fmla="*/ 2977117 h 6826102"/>
              <a:gd name="connsiteX47" fmla="*/ 2083981 w 6411498"/>
              <a:gd name="connsiteY47" fmla="*/ 3094075 h 6826102"/>
              <a:gd name="connsiteX48" fmla="*/ 2073349 w 6411498"/>
              <a:gd name="connsiteY48" fmla="*/ 3391786 h 6826102"/>
              <a:gd name="connsiteX49" fmla="*/ 2073349 w 6411498"/>
              <a:gd name="connsiteY49" fmla="*/ 3785191 h 6826102"/>
              <a:gd name="connsiteX50" fmla="*/ 2062716 w 6411498"/>
              <a:gd name="connsiteY50" fmla="*/ 3817089 h 6826102"/>
              <a:gd name="connsiteX51" fmla="*/ 1967023 w 6411498"/>
              <a:gd name="connsiteY51" fmla="*/ 3848986 h 6826102"/>
              <a:gd name="connsiteX52" fmla="*/ 1935125 w 6411498"/>
              <a:gd name="connsiteY52" fmla="*/ 3859619 h 6826102"/>
              <a:gd name="connsiteX53" fmla="*/ 1903228 w 6411498"/>
              <a:gd name="connsiteY53" fmla="*/ 3870251 h 6826102"/>
              <a:gd name="connsiteX54" fmla="*/ 1796902 w 6411498"/>
              <a:gd name="connsiteY54" fmla="*/ 3912782 h 6826102"/>
              <a:gd name="connsiteX55" fmla="*/ 1733107 w 6411498"/>
              <a:gd name="connsiteY55" fmla="*/ 3934047 h 6826102"/>
              <a:gd name="connsiteX56" fmla="*/ 1488558 w 6411498"/>
              <a:gd name="connsiteY56" fmla="*/ 3955312 h 6826102"/>
              <a:gd name="connsiteX57" fmla="*/ 1446028 w 6411498"/>
              <a:gd name="connsiteY57" fmla="*/ 3965944 h 6826102"/>
              <a:gd name="connsiteX58" fmla="*/ 1424763 w 6411498"/>
              <a:gd name="connsiteY58" fmla="*/ 3987210 h 6826102"/>
              <a:gd name="connsiteX59" fmla="*/ 1392865 w 6411498"/>
              <a:gd name="connsiteY59" fmla="*/ 3997842 h 6826102"/>
              <a:gd name="connsiteX60" fmla="*/ 1360967 w 6411498"/>
              <a:gd name="connsiteY60" fmla="*/ 4019107 h 6826102"/>
              <a:gd name="connsiteX61" fmla="*/ 1382232 w 6411498"/>
              <a:gd name="connsiteY61" fmla="*/ 4231758 h 6826102"/>
              <a:gd name="connsiteX62" fmla="*/ 1371600 w 6411498"/>
              <a:gd name="connsiteY62" fmla="*/ 4284921 h 6826102"/>
              <a:gd name="connsiteX63" fmla="*/ 1360967 w 6411498"/>
              <a:gd name="connsiteY63" fmla="*/ 4316819 h 6826102"/>
              <a:gd name="connsiteX64" fmla="*/ 1339702 w 6411498"/>
              <a:gd name="connsiteY64" fmla="*/ 4518837 h 6826102"/>
              <a:gd name="connsiteX65" fmla="*/ 1329070 w 6411498"/>
              <a:gd name="connsiteY65" fmla="*/ 4688958 h 6826102"/>
              <a:gd name="connsiteX66" fmla="*/ 1318437 w 6411498"/>
              <a:gd name="connsiteY66" fmla="*/ 4944140 h 6826102"/>
              <a:gd name="connsiteX67" fmla="*/ 1297172 w 6411498"/>
              <a:gd name="connsiteY67" fmla="*/ 5007935 h 6826102"/>
              <a:gd name="connsiteX68" fmla="*/ 1180214 w 6411498"/>
              <a:gd name="connsiteY68" fmla="*/ 5029200 h 6826102"/>
              <a:gd name="connsiteX69" fmla="*/ 1148316 w 6411498"/>
              <a:gd name="connsiteY69" fmla="*/ 5039833 h 6826102"/>
              <a:gd name="connsiteX70" fmla="*/ 925032 w 6411498"/>
              <a:gd name="connsiteY70" fmla="*/ 5018568 h 6826102"/>
              <a:gd name="connsiteX71" fmla="*/ 116958 w 6411498"/>
              <a:gd name="connsiteY71" fmla="*/ 5029200 h 6826102"/>
              <a:gd name="connsiteX72" fmla="*/ 85060 w 6411498"/>
              <a:gd name="connsiteY72" fmla="*/ 5039833 h 6826102"/>
              <a:gd name="connsiteX73" fmla="*/ 63795 w 6411498"/>
              <a:gd name="connsiteY73" fmla="*/ 5071730 h 6826102"/>
              <a:gd name="connsiteX74" fmla="*/ 31897 w 6411498"/>
              <a:gd name="connsiteY74" fmla="*/ 5082363 h 6826102"/>
              <a:gd name="connsiteX75" fmla="*/ 0 w 6411498"/>
              <a:gd name="connsiteY75" fmla="*/ 5103628 h 6826102"/>
              <a:gd name="connsiteX76" fmla="*/ 21265 w 6411498"/>
              <a:gd name="connsiteY76" fmla="*/ 5454503 h 6826102"/>
              <a:gd name="connsiteX77" fmla="*/ 42530 w 6411498"/>
              <a:gd name="connsiteY77" fmla="*/ 5486400 h 6826102"/>
              <a:gd name="connsiteX78" fmla="*/ 74428 w 6411498"/>
              <a:gd name="connsiteY78" fmla="*/ 5592726 h 6826102"/>
              <a:gd name="connsiteX79" fmla="*/ 116958 w 6411498"/>
              <a:gd name="connsiteY79" fmla="*/ 5645889 h 6826102"/>
              <a:gd name="connsiteX80" fmla="*/ 287079 w 6411498"/>
              <a:gd name="connsiteY80" fmla="*/ 5635256 h 6826102"/>
              <a:gd name="connsiteX81" fmla="*/ 233916 w 6411498"/>
              <a:gd name="connsiteY81" fmla="*/ 5645889 h 6826102"/>
              <a:gd name="connsiteX82" fmla="*/ 244549 w 6411498"/>
              <a:gd name="connsiteY82" fmla="*/ 5688419 h 6826102"/>
              <a:gd name="connsiteX83" fmla="*/ 276446 w 6411498"/>
              <a:gd name="connsiteY83" fmla="*/ 5720317 h 6826102"/>
              <a:gd name="connsiteX84" fmla="*/ 329609 w 6411498"/>
              <a:gd name="connsiteY84" fmla="*/ 5773479 h 6826102"/>
              <a:gd name="connsiteX85" fmla="*/ 404037 w 6411498"/>
              <a:gd name="connsiteY85" fmla="*/ 5858540 h 6826102"/>
              <a:gd name="connsiteX86" fmla="*/ 446567 w 6411498"/>
              <a:gd name="connsiteY86" fmla="*/ 5911703 h 6826102"/>
              <a:gd name="connsiteX87" fmla="*/ 478465 w 6411498"/>
              <a:gd name="connsiteY87" fmla="*/ 5932968 h 6826102"/>
              <a:gd name="connsiteX88" fmla="*/ 531628 w 6411498"/>
              <a:gd name="connsiteY88" fmla="*/ 5986130 h 6826102"/>
              <a:gd name="connsiteX89" fmla="*/ 574158 w 6411498"/>
              <a:gd name="connsiteY89" fmla="*/ 6018028 h 6826102"/>
              <a:gd name="connsiteX90" fmla="*/ 5369441 w 6411498"/>
              <a:gd name="connsiteY90" fmla="*/ 6826102 h 6826102"/>
              <a:gd name="connsiteX91" fmla="*/ 5890437 w 6411498"/>
              <a:gd name="connsiteY91" fmla="*/ 6305107 h 6826102"/>
              <a:gd name="connsiteX92" fmla="*/ 5901070 w 6411498"/>
              <a:gd name="connsiteY92" fmla="*/ 5943600 h 6826102"/>
              <a:gd name="connsiteX93" fmla="*/ 5911702 w 6411498"/>
              <a:gd name="connsiteY93" fmla="*/ 5890437 h 6826102"/>
              <a:gd name="connsiteX94" fmla="*/ 5922335 w 6411498"/>
              <a:gd name="connsiteY94" fmla="*/ 5816010 h 6826102"/>
              <a:gd name="connsiteX95" fmla="*/ 5954232 w 6411498"/>
              <a:gd name="connsiteY95" fmla="*/ 5720317 h 6826102"/>
              <a:gd name="connsiteX96" fmla="*/ 5996763 w 6411498"/>
              <a:gd name="connsiteY96" fmla="*/ 5592726 h 6826102"/>
              <a:gd name="connsiteX97" fmla="*/ 6007395 w 6411498"/>
              <a:gd name="connsiteY97" fmla="*/ 5560828 h 6826102"/>
              <a:gd name="connsiteX98" fmla="*/ 6028660 w 6411498"/>
              <a:gd name="connsiteY98" fmla="*/ 5518298 h 6826102"/>
              <a:gd name="connsiteX99" fmla="*/ 6039293 w 6411498"/>
              <a:gd name="connsiteY99" fmla="*/ 5486400 h 6826102"/>
              <a:gd name="connsiteX100" fmla="*/ 6071191 w 6411498"/>
              <a:gd name="connsiteY100" fmla="*/ 5443870 h 6826102"/>
              <a:gd name="connsiteX101" fmla="*/ 6103088 w 6411498"/>
              <a:gd name="connsiteY101" fmla="*/ 5305647 h 6826102"/>
              <a:gd name="connsiteX102" fmla="*/ 6113721 w 6411498"/>
              <a:gd name="connsiteY102" fmla="*/ 5146158 h 6826102"/>
              <a:gd name="connsiteX103" fmla="*/ 6145618 w 6411498"/>
              <a:gd name="connsiteY103" fmla="*/ 5029200 h 6826102"/>
              <a:gd name="connsiteX104" fmla="*/ 6156251 w 6411498"/>
              <a:gd name="connsiteY104" fmla="*/ 4965405 h 6826102"/>
              <a:gd name="connsiteX105" fmla="*/ 6166884 w 6411498"/>
              <a:gd name="connsiteY105" fmla="*/ 4922875 h 6826102"/>
              <a:gd name="connsiteX106" fmla="*/ 6198781 w 6411498"/>
              <a:gd name="connsiteY106" fmla="*/ 4752754 h 6826102"/>
              <a:gd name="connsiteX107" fmla="*/ 6230679 w 6411498"/>
              <a:gd name="connsiteY107" fmla="*/ 4646428 h 6826102"/>
              <a:gd name="connsiteX108" fmla="*/ 6262577 w 6411498"/>
              <a:gd name="connsiteY108" fmla="*/ 4508205 h 6826102"/>
              <a:gd name="connsiteX109" fmla="*/ 6273209 w 6411498"/>
              <a:gd name="connsiteY109" fmla="*/ 4380614 h 6826102"/>
              <a:gd name="connsiteX110" fmla="*/ 6283842 w 6411498"/>
              <a:gd name="connsiteY110" fmla="*/ 4327451 h 6826102"/>
              <a:gd name="connsiteX111" fmla="*/ 6294474 w 6411498"/>
              <a:gd name="connsiteY111" fmla="*/ 4263656 h 6826102"/>
              <a:gd name="connsiteX112" fmla="*/ 6305107 w 6411498"/>
              <a:gd name="connsiteY112" fmla="*/ 4178596 h 6826102"/>
              <a:gd name="connsiteX113" fmla="*/ 6315739 w 6411498"/>
              <a:gd name="connsiteY113" fmla="*/ 4146698 h 6826102"/>
              <a:gd name="connsiteX114" fmla="*/ 6347637 w 6411498"/>
              <a:gd name="connsiteY114" fmla="*/ 3976577 h 6826102"/>
              <a:gd name="connsiteX115" fmla="*/ 6368902 w 6411498"/>
              <a:gd name="connsiteY115" fmla="*/ 3742661 h 6826102"/>
              <a:gd name="connsiteX116" fmla="*/ 6400800 w 6411498"/>
              <a:gd name="connsiteY116" fmla="*/ 3274828 h 6826102"/>
              <a:gd name="connsiteX117" fmla="*/ 6400800 w 6411498"/>
              <a:gd name="connsiteY117" fmla="*/ 2232837 h 6826102"/>
              <a:gd name="connsiteX118" fmla="*/ 6390167 w 6411498"/>
              <a:gd name="connsiteY118" fmla="*/ 2158410 h 6826102"/>
              <a:gd name="connsiteX119" fmla="*/ 6368902 w 6411498"/>
              <a:gd name="connsiteY119" fmla="*/ 1881963 h 6826102"/>
              <a:gd name="connsiteX120" fmla="*/ 6337004 w 6411498"/>
              <a:gd name="connsiteY120" fmla="*/ 1743740 h 6826102"/>
              <a:gd name="connsiteX121" fmla="*/ 6315739 w 6411498"/>
              <a:gd name="connsiteY121" fmla="*/ 1531089 h 6826102"/>
              <a:gd name="connsiteX122" fmla="*/ 6305107 w 6411498"/>
              <a:gd name="connsiteY122" fmla="*/ 1499191 h 6826102"/>
              <a:gd name="connsiteX123" fmla="*/ 6283842 w 6411498"/>
              <a:gd name="connsiteY123" fmla="*/ 1414130 h 6826102"/>
              <a:gd name="connsiteX124" fmla="*/ 6262577 w 6411498"/>
              <a:gd name="connsiteY124" fmla="*/ 1286540 h 6826102"/>
              <a:gd name="connsiteX125" fmla="*/ 6251944 w 6411498"/>
              <a:gd name="connsiteY125" fmla="*/ 1105786 h 6826102"/>
              <a:gd name="connsiteX126" fmla="*/ 6241311 w 6411498"/>
              <a:gd name="connsiteY126" fmla="*/ 1031358 h 6826102"/>
              <a:gd name="connsiteX127" fmla="*/ 6230679 w 6411498"/>
              <a:gd name="connsiteY127" fmla="*/ 914400 h 6826102"/>
              <a:gd name="connsiteX128" fmla="*/ 6220046 w 6411498"/>
              <a:gd name="connsiteY128" fmla="*/ 882503 h 6826102"/>
              <a:gd name="connsiteX129" fmla="*/ 6188149 w 6411498"/>
              <a:gd name="connsiteY129" fmla="*/ 754912 h 6826102"/>
              <a:gd name="connsiteX130" fmla="*/ 6177516 w 6411498"/>
              <a:gd name="connsiteY130" fmla="*/ 723014 h 6826102"/>
              <a:gd name="connsiteX131" fmla="*/ 6156251 w 6411498"/>
              <a:gd name="connsiteY131" fmla="*/ 680484 h 6826102"/>
              <a:gd name="connsiteX132" fmla="*/ 6145618 w 6411498"/>
              <a:gd name="connsiteY132" fmla="*/ 616689 h 6826102"/>
              <a:gd name="connsiteX133" fmla="*/ 6103088 w 6411498"/>
              <a:gd name="connsiteY133" fmla="*/ 531628 h 6826102"/>
              <a:gd name="connsiteX134" fmla="*/ 6092456 w 6411498"/>
              <a:gd name="connsiteY134" fmla="*/ 489098 h 6826102"/>
              <a:gd name="connsiteX135" fmla="*/ 6049925 w 6411498"/>
              <a:gd name="connsiteY135" fmla="*/ 435935 h 6826102"/>
              <a:gd name="connsiteX136" fmla="*/ 6039293 w 6411498"/>
              <a:gd name="connsiteY136" fmla="*/ 404037 h 6826102"/>
              <a:gd name="connsiteX137" fmla="*/ 6007395 w 6411498"/>
              <a:gd name="connsiteY137" fmla="*/ 329610 h 6826102"/>
              <a:gd name="connsiteX138" fmla="*/ 5954232 w 6411498"/>
              <a:gd name="connsiteY138" fmla="*/ 276447 h 6826102"/>
              <a:gd name="connsiteX139" fmla="*/ 5901070 w 6411498"/>
              <a:gd name="connsiteY139" fmla="*/ 233917 h 6826102"/>
              <a:gd name="connsiteX140" fmla="*/ 5826642 w 6411498"/>
              <a:gd name="connsiteY140" fmla="*/ 191386 h 6826102"/>
              <a:gd name="connsiteX141" fmla="*/ 5794744 w 6411498"/>
              <a:gd name="connsiteY141" fmla="*/ 170121 h 6826102"/>
              <a:gd name="connsiteX142" fmla="*/ 5730949 w 6411498"/>
              <a:gd name="connsiteY142" fmla="*/ 148856 h 6826102"/>
              <a:gd name="connsiteX143" fmla="*/ 5699051 w 6411498"/>
              <a:gd name="connsiteY143" fmla="*/ 127591 h 6826102"/>
              <a:gd name="connsiteX144" fmla="*/ 5635256 w 6411498"/>
              <a:gd name="connsiteY144" fmla="*/ 106326 h 6826102"/>
              <a:gd name="connsiteX145" fmla="*/ 5571460 w 6411498"/>
              <a:gd name="connsiteY145" fmla="*/ 85061 h 6826102"/>
              <a:gd name="connsiteX146" fmla="*/ 5518297 w 6411498"/>
              <a:gd name="connsiteY146" fmla="*/ 74428 h 6826102"/>
              <a:gd name="connsiteX147" fmla="*/ 5486400 w 6411498"/>
              <a:gd name="connsiteY147" fmla="*/ 63796 h 6826102"/>
              <a:gd name="connsiteX148" fmla="*/ 5443870 w 6411498"/>
              <a:gd name="connsiteY148" fmla="*/ 53163 h 6826102"/>
              <a:gd name="connsiteX149" fmla="*/ 5411972 w 6411498"/>
              <a:gd name="connsiteY149" fmla="*/ 42530 h 6826102"/>
              <a:gd name="connsiteX150" fmla="*/ 5231218 w 6411498"/>
              <a:gd name="connsiteY150" fmla="*/ 31898 h 6826102"/>
              <a:gd name="connsiteX151" fmla="*/ 4221125 w 6411498"/>
              <a:gd name="connsiteY151" fmla="*/ 21265 h 6826102"/>
              <a:gd name="connsiteX152" fmla="*/ 3742660 w 6411498"/>
              <a:gd name="connsiteY152" fmla="*/ 10633 h 6826102"/>
              <a:gd name="connsiteX153" fmla="*/ 3636335 w 6411498"/>
              <a:gd name="connsiteY153" fmla="*/ 0 h 6826102"/>
              <a:gd name="connsiteX154" fmla="*/ 2690037 w 6411498"/>
              <a:gd name="connsiteY154" fmla="*/ 10633 h 6826102"/>
              <a:gd name="connsiteX155" fmla="*/ 2456121 w 6411498"/>
              <a:gd name="connsiteY155" fmla="*/ 21265 h 6826102"/>
              <a:gd name="connsiteX156" fmla="*/ 2371060 w 6411498"/>
              <a:gd name="connsiteY156" fmla="*/ 42530 h 6826102"/>
              <a:gd name="connsiteX157" fmla="*/ 2307265 w 6411498"/>
              <a:gd name="connsiteY157" fmla="*/ 74428 h 6826102"/>
              <a:gd name="connsiteX158" fmla="*/ 2275367 w 6411498"/>
              <a:gd name="connsiteY158" fmla="*/ 95693 h 6826102"/>
              <a:gd name="connsiteX159" fmla="*/ 2232837 w 6411498"/>
              <a:gd name="connsiteY159" fmla="*/ 106326 h 6826102"/>
              <a:gd name="connsiteX160" fmla="*/ 2147777 w 6411498"/>
              <a:gd name="connsiteY160" fmla="*/ 148856 h 6826102"/>
              <a:gd name="connsiteX161" fmla="*/ 2094614 w 6411498"/>
              <a:gd name="connsiteY161" fmla="*/ 170121 h 6826102"/>
              <a:gd name="connsiteX162" fmla="*/ 1988288 w 6411498"/>
              <a:gd name="connsiteY162" fmla="*/ 223284 h 6826102"/>
              <a:gd name="connsiteX163" fmla="*/ 1924493 w 6411498"/>
              <a:gd name="connsiteY163" fmla="*/ 255182 h 6826102"/>
              <a:gd name="connsiteX164" fmla="*/ 1850065 w 6411498"/>
              <a:gd name="connsiteY164" fmla="*/ 297712 h 6826102"/>
              <a:gd name="connsiteX165" fmla="*/ 1786270 w 6411498"/>
              <a:gd name="connsiteY165" fmla="*/ 318977 h 6826102"/>
              <a:gd name="connsiteX166" fmla="*/ 1701209 w 6411498"/>
              <a:gd name="connsiteY166" fmla="*/ 361507 h 6826102"/>
              <a:gd name="connsiteX167" fmla="*/ 1669311 w 6411498"/>
              <a:gd name="connsiteY167" fmla="*/ 372140 h 6826102"/>
              <a:gd name="connsiteX168" fmla="*/ 1658679 w 6411498"/>
              <a:gd name="connsiteY168" fmla="*/ 404037 h 6826102"/>
              <a:gd name="connsiteX169" fmla="*/ 1637414 w 6411498"/>
              <a:gd name="connsiteY169" fmla="*/ 425303 h 6826102"/>
              <a:gd name="connsiteX170" fmla="*/ 1573618 w 6411498"/>
              <a:gd name="connsiteY170" fmla="*/ 457200 h 6826102"/>
              <a:gd name="connsiteX171" fmla="*/ 1531088 w 6411498"/>
              <a:gd name="connsiteY171" fmla="*/ 489098 h 6826102"/>
              <a:gd name="connsiteX172" fmla="*/ 1499191 w 6411498"/>
              <a:gd name="connsiteY172" fmla="*/ 510363 h 6826102"/>
              <a:gd name="connsiteX173" fmla="*/ 1477925 w 6411498"/>
              <a:gd name="connsiteY173" fmla="*/ 531628 h 6826102"/>
              <a:gd name="connsiteX174" fmla="*/ 1467293 w 6411498"/>
              <a:gd name="connsiteY174" fmla="*/ 574158 h 6826102"/>
              <a:gd name="connsiteX175" fmla="*/ 1424763 w 6411498"/>
              <a:gd name="connsiteY175" fmla="*/ 637954 h 6826102"/>
              <a:gd name="connsiteX176" fmla="*/ 1382232 w 6411498"/>
              <a:gd name="connsiteY176" fmla="*/ 733647 h 6826102"/>
              <a:gd name="connsiteX177" fmla="*/ 1371600 w 6411498"/>
              <a:gd name="connsiteY177" fmla="*/ 765544 h 6826102"/>
              <a:gd name="connsiteX178" fmla="*/ 1350335 w 6411498"/>
              <a:gd name="connsiteY178" fmla="*/ 850605 h 6826102"/>
              <a:gd name="connsiteX179" fmla="*/ 1339702 w 6411498"/>
              <a:gd name="connsiteY179" fmla="*/ 882503 h 6826102"/>
              <a:gd name="connsiteX180" fmla="*/ 1318437 w 6411498"/>
              <a:gd name="connsiteY180" fmla="*/ 914400 h 6826102"/>
              <a:gd name="connsiteX181" fmla="*/ 1297172 w 6411498"/>
              <a:gd name="connsiteY181" fmla="*/ 978196 h 6826102"/>
              <a:gd name="connsiteX182" fmla="*/ 1275907 w 6411498"/>
              <a:gd name="connsiteY182" fmla="*/ 1041991 h 6826102"/>
              <a:gd name="connsiteX183" fmla="*/ 1265274 w 6411498"/>
              <a:gd name="connsiteY183" fmla="*/ 1073889 h 6826102"/>
              <a:gd name="connsiteX184" fmla="*/ 1254642 w 6411498"/>
              <a:gd name="connsiteY184" fmla="*/ 1116419 h 6826102"/>
              <a:gd name="connsiteX185" fmla="*/ 1233377 w 6411498"/>
              <a:gd name="connsiteY185" fmla="*/ 1201479 h 6826102"/>
              <a:gd name="connsiteX186" fmla="*/ 1233377 w 6411498"/>
              <a:gd name="connsiteY186" fmla="*/ 1339703 h 6826102"/>
              <a:gd name="connsiteX187" fmla="*/ 1233377 w 6411498"/>
              <a:gd name="connsiteY187" fmla="*/ 1360968 h 6826102"/>
              <a:gd name="connsiteX0" fmla="*/ 1233377 w 6411498"/>
              <a:gd name="connsiteY0" fmla="*/ 1275907 h 6826102"/>
              <a:gd name="connsiteX1" fmla="*/ 1233377 w 6411498"/>
              <a:gd name="connsiteY1" fmla="*/ 1275907 h 6826102"/>
              <a:gd name="connsiteX2" fmla="*/ 1201479 w 6411498"/>
              <a:gd name="connsiteY2" fmla="*/ 1360968 h 6826102"/>
              <a:gd name="connsiteX3" fmla="*/ 1169581 w 6411498"/>
              <a:gd name="connsiteY3" fmla="*/ 1371600 h 6826102"/>
              <a:gd name="connsiteX4" fmla="*/ 1116418 w 6411498"/>
              <a:gd name="connsiteY4" fmla="*/ 1414130 h 6826102"/>
              <a:gd name="connsiteX5" fmla="*/ 1084521 w 6411498"/>
              <a:gd name="connsiteY5" fmla="*/ 1424763 h 6826102"/>
              <a:gd name="connsiteX6" fmla="*/ 1052623 w 6411498"/>
              <a:gd name="connsiteY6" fmla="*/ 1446028 h 6826102"/>
              <a:gd name="connsiteX7" fmla="*/ 1031358 w 6411498"/>
              <a:gd name="connsiteY7" fmla="*/ 1477926 h 6826102"/>
              <a:gd name="connsiteX8" fmla="*/ 999460 w 6411498"/>
              <a:gd name="connsiteY8" fmla="*/ 1488558 h 6826102"/>
              <a:gd name="connsiteX9" fmla="*/ 956930 w 6411498"/>
              <a:gd name="connsiteY9" fmla="*/ 1531089 h 6826102"/>
              <a:gd name="connsiteX10" fmla="*/ 935665 w 6411498"/>
              <a:gd name="connsiteY10" fmla="*/ 1562986 h 6826102"/>
              <a:gd name="connsiteX11" fmla="*/ 903767 w 6411498"/>
              <a:gd name="connsiteY11" fmla="*/ 1573619 h 6826102"/>
              <a:gd name="connsiteX12" fmla="*/ 850604 w 6411498"/>
              <a:gd name="connsiteY12" fmla="*/ 1616149 h 6826102"/>
              <a:gd name="connsiteX13" fmla="*/ 839972 w 6411498"/>
              <a:gd name="connsiteY13" fmla="*/ 1648047 h 6826102"/>
              <a:gd name="connsiteX14" fmla="*/ 808074 w 6411498"/>
              <a:gd name="connsiteY14" fmla="*/ 1711842 h 6826102"/>
              <a:gd name="connsiteX15" fmla="*/ 818707 w 6411498"/>
              <a:gd name="connsiteY15" fmla="*/ 1860698 h 6826102"/>
              <a:gd name="connsiteX16" fmla="*/ 829339 w 6411498"/>
              <a:gd name="connsiteY16" fmla="*/ 1903228 h 6826102"/>
              <a:gd name="connsiteX17" fmla="*/ 839972 w 6411498"/>
              <a:gd name="connsiteY17" fmla="*/ 1956391 h 6826102"/>
              <a:gd name="connsiteX18" fmla="*/ 861237 w 6411498"/>
              <a:gd name="connsiteY18" fmla="*/ 2020186 h 6826102"/>
              <a:gd name="connsiteX19" fmla="*/ 893135 w 6411498"/>
              <a:gd name="connsiteY19" fmla="*/ 2083982 h 6826102"/>
              <a:gd name="connsiteX20" fmla="*/ 925032 w 6411498"/>
              <a:gd name="connsiteY20" fmla="*/ 2105247 h 6826102"/>
              <a:gd name="connsiteX21" fmla="*/ 935665 w 6411498"/>
              <a:gd name="connsiteY21" fmla="*/ 2137144 h 6826102"/>
              <a:gd name="connsiteX22" fmla="*/ 978195 w 6411498"/>
              <a:gd name="connsiteY22" fmla="*/ 2190307 h 6826102"/>
              <a:gd name="connsiteX23" fmla="*/ 1031358 w 6411498"/>
              <a:gd name="connsiteY23" fmla="*/ 2275368 h 6826102"/>
              <a:gd name="connsiteX24" fmla="*/ 1063256 w 6411498"/>
              <a:gd name="connsiteY24" fmla="*/ 2339163 h 6826102"/>
              <a:gd name="connsiteX25" fmla="*/ 1095153 w 6411498"/>
              <a:gd name="connsiteY25" fmla="*/ 2360428 h 6826102"/>
              <a:gd name="connsiteX26" fmla="*/ 1116418 w 6411498"/>
              <a:gd name="connsiteY26" fmla="*/ 2392326 h 6826102"/>
              <a:gd name="connsiteX27" fmla="*/ 1212111 w 6411498"/>
              <a:gd name="connsiteY27" fmla="*/ 2424223 h 6826102"/>
              <a:gd name="connsiteX28" fmla="*/ 1244009 w 6411498"/>
              <a:gd name="connsiteY28" fmla="*/ 2434856 h 6826102"/>
              <a:gd name="connsiteX29" fmla="*/ 1307804 w 6411498"/>
              <a:gd name="connsiteY29" fmla="*/ 2477386 h 6826102"/>
              <a:gd name="connsiteX30" fmla="*/ 1371600 w 6411498"/>
              <a:gd name="connsiteY30" fmla="*/ 2498651 h 6826102"/>
              <a:gd name="connsiteX31" fmla="*/ 1403497 w 6411498"/>
              <a:gd name="connsiteY31" fmla="*/ 2509284 h 6826102"/>
              <a:gd name="connsiteX32" fmla="*/ 1424763 w 6411498"/>
              <a:gd name="connsiteY32" fmla="*/ 2530549 h 6826102"/>
              <a:gd name="connsiteX33" fmla="*/ 1477925 w 6411498"/>
              <a:gd name="connsiteY33" fmla="*/ 2541182 h 6826102"/>
              <a:gd name="connsiteX34" fmla="*/ 1541721 w 6411498"/>
              <a:gd name="connsiteY34" fmla="*/ 2562447 h 6826102"/>
              <a:gd name="connsiteX35" fmla="*/ 1573618 w 6411498"/>
              <a:gd name="connsiteY35" fmla="*/ 2573079 h 6826102"/>
              <a:gd name="connsiteX36" fmla="*/ 1605516 w 6411498"/>
              <a:gd name="connsiteY36" fmla="*/ 2594344 h 6826102"/>
              <a:gd name="connsiteX37" fmla="*/ 1679944 w 6411498"/>
              <a:gd name="connsiteY37" fmla="*/ 2615610 h 6826102"/>
              <a:gd name="connsiteX38" fmla="*/ 1711842 w 6411498"/>
              <a:gd name="connsiteY38" fmla="*/ 2636875 h 6826102"/>
              <a:gd name="connsiteX39" fmla="*/ 1828800 w 6411498"/>
              <a:gd name="connsiteY39" fmla="*/ 2668772 h 6826102"/>
              <a:gd name="connsiteX40" fmla="*/ 1913860 w 6411498"/>
              <a:gd name="connsiteY40" fmla="*/ 2743200 h 6826102"/>
              <a:gd name="connsiteX41" fmla="*/ 1945758 w 6411498"/>
              <a:gd name="connsiteY41" fmla="*/ 2764465 h 6826102"/>
              <a:gd name="connsiteX42" fmla="*/ 1967023 w 6411498"/>
              <a:gd name="connsiteY42" fmla="*/ 2796363 h 6826102"/>
              <a:gd name="connsiteX43" fmla="*/ 1977656 w 6411498"/>
              <a:gd name="connsiteY43" fmla="*/ 2828261 h 6826102"/>
              <a:gd name="connsiteX44" fmla="*/ 2020186 w 6411498"/>
              <a:gd name="connsiteY44" fmla="*/ 2892056 h 6826102"/>
              <a:gd name="connsiteX45" fmla="*/ 2052084 w 6411498"/>
              <a:gd name="connsiteY45" fmla="*/ 2945219 h 6826102"/>
              <a:gd name="connsiteX46" fmla="*/ 2062716 w 6411498"/>
              <a:gd name="connsiteY46" fmla="*/ 2977117 h 6826102"/>
              <a:gd name="connsiteX47" fmla="*/ 2083981 w 6411498"/>
              <a:gd name="connsiteY47" fmla="*/ 3094075 h 6826102"/>
              <a:gd name="connsiteX48" fmla="*/ 2073349 w 6411498"/>
              <a:gd name="connsiteY48" fmla="*/ 3391786 h 6826102"/>
              <a:gd name="connsiteX49" fmla="*/ 2073349 w 6411498"/>
              <a:gd name="connsiteY49" fmla="*/ 3785191 h 6826102"/>
              <a:gd name="connsiteX50" fmla="*/ 2062716 w 6411498"/>
              <a:gd name="connsiteY50" fmla="*/ 3817089 h 6826102"/>
              <a:gd name="connsiteX51" fmla="*/ 1967023 w 6411498"/>
              <a:gd name="connsiteY51" fmla="*/ 3848986 h 6826102"/>
              <a:gd name="connsiteX52" fmla="*/ 1935125 w 6411498"/>
              <a:gd name="connsiteY52" fmla="*/ 3859619 h 6826102"/>
              <a:gd name="connsiteX53" fmla="*/ 1903228 w 6411498"/>
              <a:gd name="connsiteY53" fmla="*/ 3870251 h 6826102"/>
              <a:gd name="connsiteX54" fmla="*/ 1796902 w 6411498"/>
              <a:gd name="connsiteY54" fmla="*/ 3912782 h 6826102"/>
              <a:gd name="connsiteX55" fmla="*/ 1733107 w 6411498"/>
              <a:gd name="connsiteY55" fmla="*/ 3934047 h 6826102"/>
              <a:gd name="connsiteX56" fmla="*/ 1488558 w 6411498"/>
              <a:gd name="connsiteY56" fmla="*/ 3955312 h 6826102"/>
              <a:gd name="connsiteX57" fmla="*/ 1446028 w 6411498"/>
              <a:gd name="connsiteY57" fmla="*/ 3965944 h 6826102"/>
              <a:gd name="connsiteX58" fmla="*/ 1424763 w 6411498"/>
              <a:gd name="connsiteY58" fmla="*/ 3987210 h 6826102"/>
              <a:gd name="connsiteX59" fmla="*/ 1392865 w 6411498"/>
              <a:gd name="connsiteY59" fmla="*/ 3997842 h 6826102"/>
              <a:gd name="connsiteX60" fmla="*/ 1360967 w 6411498"/>
              <a:gd name="connsiteY60" fmla="*/ 4019107 h 6826102"/>
              <a:gd name="connsiteX61" fmla="*/ 1382232 w 6411498"/>
              <a:gd name="connsiteY61" fmla="*/ 4231758 h 6826102"/>
              <a:gd name="connsiteX62" fmla="*/ 1371600 w 6411498"/>
              <a:gd name="connsiteY62" fmla="*/ 4284921 h 6826102"/>
              <a:gd name="connsiteX63" fmla="*/ 1360967 w 6411498"/>
              <a:gd name="connsiteY63" fmla="*/ 4316819 h 6826102"/>
              <a:gd name="connsiteX64" fmla="*/ 1339702 w 6411498"/>
              <a:gd name="connsiteY64" fmla="*/ 4518837 h 6826102"/>
              <a:gd name="connsiteX65" fmla="*/ 1329070 w 6411498"/>
              <a:gd name="connsiteY65" fmla="*/ 4688958 h 6826102"/>
              <a:gd name="connsiteX66" fmla="*/ 1318437 w 6411498"/>
              <a:gd name="connsiteY66" fmla="*/ 4944140 h 6826102"/>
              <a:gd name="connsiteX67" fmla="*/ 1297172 w 6411498"/>
              <a:gd name="connsiteY67" fmla="*/ 5007935 h 6826102"/>
              <a:gd name="connsiteX68" fmla="*/ 1180214 w 6411498"/>
              <a:gd name="connsiteY68" fmla="*/ 5029200 h 6826102"/>
              <a:gd name="connsiteX69" fmla="*/ 1148316 w 6411498"/>
              <a:gd name="connsiteY69" fmla="*/ 5039833 h 6826102"/>
              <a:gd name="connsiteX70" fmla="*/ 925032 w 6411498"/>
              <a:gd name="connsiteY70" fmla="*/ 5018568 h 6826102"/>
              <a:gd name="connsiteX71" fmla="*/ 116958 w 6411498"/>
              <a:gd name="connsiteY71" fmla="*/ 5029200 h 6826102"/>
              <a:gd name="connsiteX72" fmla="*/ 85060 w 6411498"/>
              <a:gd name="connsiteY72" fmla="*/ 5039833 h 6826102"/>
              <a:gd name="connsiteX73" fmla="*/ 63795 w 6411498"/>
              <a:gd name="connsiteY73" fmla="*/ 5071730 h 6826102"/>
              <a:gd name="connsiteX74" fmla="*/ 31897 w 6411498"/>
              <a:gd name="connsiteY74" fmla="*/ 5082363 h 6826102"/>
              <a:gd name="connsiteX75" fmla="*/ 0 w 6411498"/>
              <a:gd name="connsiteY75" fmla="*/ 5103628 h 6826102"/>
              <a:gd name="connsiteX76" fmla="*/ 21265 w 6411498"/>
              <a:gd name="connsiteY76" fmla="*/ 5454503 h 6826102"/>
              <a:gd name="connsiteX77" fmla="*/ 42530 w 6411498"/>
              <a:gd name="connsiteY77" fmla="*/ 5486400 h 6826102"/>
              <a:gd name="connsiteX78" fmla="*/ 74428 w 6411498"/>
              <a:gd name="connsiteY78" fmla="*/ 5592726 h 6826102"/>
              <a:gd name="connsiteX79" fmla="*/ 116958 w 6411498"/>
              <a:gd name="connsiteY79" fmla="*/ 5645889 h 6826102"/>
              <a:gd name="connsiteX80" fmla="*/ 287079 w 6411498"/>
              <a:gd name="connsiteY80" fmla="*/ 5635256 h 6826102"/>
              <a:gd name="connsiteX81" fmla="*/ 233916 w 6411498"/>
              <a:gd name="connsiteY81" fmla="*/ 5645889 h 6826102"/>
              <a:gd name="connsiteX82" fmla="*/ 244549 w 6411498"/>
              <a:gd name="connsiteY82" fmla="*/ 5688419 h 6826102"/>
              <a:gd name="connsiteX83" fmla="*/ 276446 w 6411498"/>
              <a:gd name="connsiteY83" fmla="*/ 5720317 h 6826102"/>
              <a:gd name="connsiteX84" fmla="*/ 329609 w 6411498"/>
              <a:gd name="connsiteY84" fmla="*/ 5773479 h 6826102"/>
              <a:gd name="connsiteX85" fmla="*/ 404037 w 6411498"/>
              <a:gd name="connsiteY85" fmla="*/ 5858540 h 6826102"/>
              <a:gd name="connsiteX86" fmla="*/ 446567 w 6411498"/>
              <a:gd name="connsiteY86" fmla="*/ 5911703 h 6826102"/>
              <a:gd name="connsiteX87" fmla="*/ 478465 w 6411498"/>
              <a:gd name="connsiteY87" fmla="*/ 5932968 h 6826102"/>
              <a:gd name="connsiteX88" fmla="*/ 531628 w 6411498"/>
              <a:gd name="connsiteY88" fmla="*/ 5986130 h 6826102"/>
              <a:gd name="connsiteX89" fmla="*/ 3264195 w 6411498"/>
              <a:gd name="connsiteY89" fmla="*/ 6815470 h 6826102"/>
              <a:gd name="connsiteX90" fmla="*/ 5369441 w 6411498"/>
              <a:gd name="connsiteY90" fmla="*/ 6826102 h 6826102"/>
              <a:gd name="connsiteX91" fmla="*/ 5890437 w 6411498"/>
              <a:gd name="connsiteY91" fmla="*/ 6305107 h 6826102"/>
              <a:gd name="connsiteX92" fmla="*/ 5901070 w 6411498"/>
              <a:gd name="connsiteY92" fmla="*/ 5943600 h 6826102"/>
              <a:gd name="connsiteX93" fmla="*/ 5911702 w 6411498"/>
              <a:gd name="connsiteY93" fmla="*/ 5890437 h 6826102"/>
              <a:gd name="connsiteX94" fmla="*/ 5922335 w 6411498"/>
              <a:gd name="connsiteY94" fmla="*/ 5816010 h 6826102"/>
              <a:gd name="connsiteX95" fmla="*/ 5954232 w 6411498"/>
              <a:gd name="connsiteY95" fmla="*/ 5720317 h 6826102"/>
              <a:gd name="connsiteX96" fmla="*/ 5996763 w 6411498"/>
              <a:gd name="connsiteY96" fmla="*/ 5592726 h 6826102"/>
              <a:gd name="connsiteX97" fmla="*/ 6007395 w 6411498"/>
              <a:gd name="connsiteY97" fmla="*/ 5560828 h 6826102"/>
              <a:gd name="connsiteX98" fmla="*/ 6028660 w 6411498"/>
              <a:gd name="connsiteY98" fmla="*/ 5518298 h 6826102"/>
              <a:gd name="connsiteX99" fmla="*/ 6039293 w 6411498"/>
              <a:gd name="connsiteY99" fmla="*/ 5486400 h 6826102"/>
              <a:gd name="connsiteX100" fmla="*/ 6071191 w 6411498"/>
              <a:gd name="connsiteY100" fmla="*/ 5443870 h 6826102"/>
              <a:gd name="connsiteX101" fmla="*/ 6103088 w 6411498"/>
              <a:gd name="connsiteY101" fmla="*/ 5305647 h 6826102"/>
              <a:gd name="connsiteX102" fmla="*/ 6113721 w 6411498"/>
              <a:gd name="connsiteY102" fmla="*/ 5146158 h 6826102"/>
              <a:gd name="connsiteX103" fmla="*/ 6145618 w 6411498"/>
              <a:gd name="connsiteY103" fmla="*/ 5029200 h 6826102"/>
              <a:gd name="connsiteX104" fmla="*/ 6156251 w 6411498"/>
              <a:gd name="connsiteY104" fmla="*/ 4965405 h 6826102"/>
              <a:gd name="connsiteX105" fmla="*/ 6166884 w 6411498"/>
              <a:gd name="connsiteY105" fmla="*/ 4922875 h 6826102"/>
              <a:gd name="connsiteX106" fmla="*/ 6198781 w 6411498"/>
              <a:gd name="connsiteY106" fmla="*/ 4752754 h 6826102"/>
              <a:gd name="connsiteX107" fmla="*/ 6230679 w 6411498"/>
              <a:gd name="connsiteY107" fmla="*/ 4646428 h 6826102"/>
              <a:gd name="connsiteX108" fmla="*/ 6262577 w 6411498"/>
              <a:gd name="connsiteY108" fmla="*/ 4508205 h 6826102"/>
              <a:gd name="connsiteX109" fmla="*/ 6273209 w 6411498"/>
              <a:gd name="connsiteY109" fmla="*/ 4380614 h 6826102"/>
              <a:gd name="connsiteX110" fmla="*/ 6283842 w 6411498"/>
              <a:gd name="connsiteY110" fmla="*/ 4327451 h 6826102"/>
              <a:gd name="connsiteX111" fmla="*/ 6294474 w 6411498"/>
              <a:gd name="connsiteY111" fmla="*/ 4263656 h 6826102"/>
              <a:gd name="connsiteX112" fmla="*/ 6305107 w 6411498"/>
              <a:gd name="connsiteY112" fmla="*/ 4178596 h 6826102"/>
              <a:gd name="connsiteX113" fmla="*/ 6315739 w 6411498"/>
              <a:gd name="connsiteY113" fmla="*/ 4146698 h 6826102"/>
              <a:gd name="connsiteX114" fmla="*/ 6347637 w 6411498"/>
              <a:gd name="connsiteY114" fmla="*/ 3976577 h 6826102"/>
              <a:gd name="connsiteX115" fmla="*/ 6368902 w 6411498"/>
              <a:gd name="connsiteY115" fmla="*/ 3742661 h 6826102"/>
              <a:gd name="connsiteX116" fmla="*/ 6400800 w 6411498"/>
              <a:gd name="connsiteY116" fmla="*/ 3274828 h 6826102"/>
              <a:gd name="connsiteX117" fmla="*/ 6400800 w 6411498"/>
              <a:gd name="connsiteY117" fmla="*/ 2232837 h 6826102"/>
              <a:gd name="connsiteX118" fmla="*/ 6390167 w 6411498"/>
              <a:gd name="connsiteY118" fmla="*/ 2158410 h 6826102"/>
              <a:gd name="connsiteX119" fmla="*/ 6368902 w 6411498"/>
              <a:gd name="connsiteY119" fmla="*/ 1881963 h 6826102"/>
              <a:gd name="connsiteX120" fmla="*/ 6337004 w 6411498"/>
              <a:gd name="connsiteY120" fmla="*/ 1743740 h 6826102"/>
              <a:gd name="connsiteX121" fmla="*/ 6315739 w 6411498"/>
              <a:gd name="connsiteY121" fmla="*/ 1531089 h 6826102"/>
              <a:gd name="connsiteX122" fmla="*/ 6305107 w 6411498"/>
              <a:gd name="connsiteY122" fmla="*/ 1499191 h 6826102"/>
              <a:gd name="connsiteX123" fmla="*/ 6283842 w 6411498"/>
              <a:gd name="connsiteY123" fmla="*/ 1414130 h 6826102"/>
              <a:gd name="connsiteX124" fmla="*/ 6262577 w 6411498"/>
              <a:gd name="connsiteY124" fmla="*/ 1286540 h 6826102"/>
              <a:gd name="connsiteX125" fmla="*/ 6251944 w 6411498"/>
              <a:gd name="connsiteY125" fmla="*/ 1105786 h 6826102"/>
              <a:gd name="connsiteX126" fmla="*/ 6241311 w 6411498"/>
              <a:gd name="connsiteY126" fmla="*/ 1031358 h 6826102"/>
              <a:gd name="connsiteX127" fmla="*/ 6230679 w 6411498"/>
              <a:gd name="connsiteY127" fmla="*/ 914400 h 6826102"/>
              <a:gd name="connsiteX128" fmla="*/ 6220046 w 6411498"/>
              <a:gd name="connsiteY128" fmla="*/ 882503 h 6826102"/>
              <a:gd name="connsiteX129" fmla="*/ 6188149 w 6411498"/>
              <a:gd name="connsiteY129" fmla="*/ 754912 h 6826102"/>
              <a:gd name="connsiteX130" fmla="*/ 6177516 w 6411498"/>
              <a:gd name="connsiteY130" fmla="*/ 723014 h 6826102"/>
              <a:gd name="connsiteX131" fmla="*/ 6156251 w 6411498"/>
              <a:gd name="connsiteY131" fmla="*/ 680484 h 6826102"/>
              <a:gd name="connsiteX132" fmla="*/ 6145618 w 6411498"/>
              <a:gd name="connsiteY132" fmla="*/ 616689 h 6826102"/>
              <a:gd name="connsiteX133" fmla="*/ 6103088 w 6411498"/>
              <a:gd name="connsiteY133" fmla="*/ 531628 h 6826102"/>
              <a:gd name="connsiteX134" fmla="*/ 6092456 w 6411498"/>
              <a:gd name="connsiteY134" fmla="*/ 489098 h 6826102"/>
              <a:gd name="connsiteX135" fmla="*/ 6049925 w 6411498"/>
              <a:gd name="connsiteY135" fmla="*/ 435935 h 6826102"/>
              <a:gd name="connsiteX136" fmla="*/ 6039293 w 6411498"/>
              <a:gd name="connsiteY136" fmla="*/ 404037 h 6826102"/>
              <a:gd name="connsiteX137" fmla="*/ 6007395 w 6411498"/>
              <a:gd name="connsiteY137" fmla="*/ 329610 h 6826102"/>
              <a:gd name="connsiteX138" fmla="*/ 5954232 w 6411498"/>
              <a:gd name="connsiteY138" fmla="*/ 276447 h 6826102"/>
              <a:gd name="connsiteX139" fmla="*/ 5901070 w 6411498"/>
              <a:gd name="connsiteY139" fmla="*/ 233917 h 6826102"/>
              <a:gd name="connsiteX140" fmla="*/ 5826642 w 6411498"/>
              <a:gd name="connsiteY140" fmla="*/ 191386 h 6826102"/>
              <a:gd name="connsiteX141" fmla="*/ 5794744 w 6411498"/>
              <a:gd name="connsiteY141" fmla="*/ 170121 h 6826102"/>
              <a:gd name="connsiteX142" fmla="*/ 5730949 w 6411498"/>
              <a:gd name="connsiteY142" fmla="*/ 148856 h 6826102"/>
              <a:gd name="connsiteX143" fmla="*/ 5699051 w 6411498"/>
              <a:gd name="connsiteY143" fmla="*/ 127591 h 6826102"/>
              <a:gd name="connsiteX144" fmla="*/ 5635256 w 6411498"/>
              <a:gd name="connsiteY144" fmla="*/ 106326 h 6826102"/>
              <a:gd name="connsiteX145" fmla="*/ 5571460 w 6411498"/>
              <a:gd name="connsiteY145" fmla="*/ 85061 h 6826102"/>
              <a:gd name="connsiteX146" fmla="*/ 5518297 w 6411498"/>
              <a:gd name="connsiteY146" fmla="*/ 74428 h 6826102"/>
              <a:gd name="connsiteX147" fmla="*/ 5486400 w 6411498"/>
              <a:gd name="connsiteY147" fmla="*/ 63796 h 6826102"/>
              <a:gd name="connsiteX148" fmla="*/ 5443870 w 6411498"/>
              <a:gd name="connsiteY148" fmla="*/ 53163 h 6826102"/>
              <a:gd name="connsiteX149" fmla="*/ 5411972 w 6411498"/>
              <a:gd name="connsiteY149" fmla="*/ 42530 h 6826102"/>
              <a:gd name="connsiteX150" fmla="*/ 5231218 w 6411498"/>
              <a:gd name="connsiteY150" fmla="*/ 31898 h 6826102"/>
              <a:gd name="connsiteX151" fmla="*/ 4221125 w 6411498"/>
              <a:gd name="connsiteY151" fmla="*/ 21265 h 6826102"/>
              <a:gd name="connsiteX152" fmla="*/ 3742660 w 6411498"/>
              <a:gd name="connsiteY152" fmla="*/ 10633 h 6826102"/>
              <a:gd name="connsiteX153" fmla="*/ 3636335 w 6411498"/>
              <a:gd name="connsiteY153" fmla="*/ 0 h 6826102"/>
              <a:gd name="connsiteX154" fmla="*/ 2690037 w 6411498"/>
              <a:gd name="connsiteY154" fmla="*/ 10633 h 6826102"/>
              <a:gd name="connsiteX155" fmla="*/ 2456121 w 6411498"/>
              <a:gd name="connsiteY155" fmla="*/ 21265 h 6826102"/>
              <a:gd name="connsiteX156" fmla="*/ 2371060 w 6411498"/>
              <a:gd name="connsiteY156" fmla="*/ 42530 h 6826102"/>
              <a:gd name="connsiteX157" fmla="*/ 2307265 w 6411498"/>
              <a:gd name="connsiteY157" fmla="*/ 74428 h 6826102"/>
              <a:gd name="connsiteX158" fmla="*/ 2275367 w 6411498"/>
              <a:gd name="connsiteY158" fmla="*/ 95693 h 6826102"/>
              <a:gd name="connsiteX159" fmla="*/ 2232837 w 6411498"/>
              <a:gd name="connsiteY159" fmla="*/ 106326 h 6826102"/>
              <a:gd name="connsiteX160" fmla="*/ 2147777 w 6411498"/>
              <a:gd name="connsiteY160" fmla="*/ 148856 h 6826102"/>
              <a:gd name="connsiteX161" fmla="*/ 2094614 w 6411498"/>
              <a:gd name="connsiteY161" fmla="*/ 170121 h 6826102"/>
              <a:gd name="connsiteX162" fmla="*/ 1988288 w 6411498"/>
              <a:gd name="connsiteY162" fmla="*/ 223284 h 6826102"/>
              <a:gd name="connsiteX163" fmla="*/ 1924493 w 6411498"/>
              <a:gd name="connsiteY163" fmla="*/ 255182 h 6826102"/>
              <a:gd name="connsiteX164" fmla="*/ 1850065 w 6411498"/>
              <a:gd name="connsiteY164" fmla="*/ 297712 h 6826102"/>
              <a:gd name="connsiteX165" fmla="*/ 1786270 w 6411498"/>
              <a:gd name="connsiteY165" fmla="*/ 318977 h 6826102"/>
              <a:gd name="connsiteX166" fmla="*/ 1701209 w 6411498"/>
              <a:gd name="connsiteY166" fmla="*/ 361507 h 6826102"/>
              <a:gd name="connsiteX167" fmla="*/ 1669311 w 6411498"/>
              <a:gd name="connsiteY167" fmla="*/ 372140 h 6826102"/>
              <a:gd name="connsiteX168" fmla="*/ 1658679 w 6411498"/>
              <a:gd name="connsiteY168" fmla="*/ 404037 h 6826102"/>
              <a:gd name="connsiteX169" fmla="*/ 1637414 w 6411498"/>
              <a:gd name="connsiteY169" fmla="*/ 425303 h 6826102"/>
              <a:gd name="connsiteX170" fmla="*/ 1573618 w 6411498"/>
              <a:gd name="connsiteY170" fmla="*/ 457200 h 6826102"/>
              <a:gd name="connsiteX171" fmla="*/ 1531088 w 6411498"/>
              <a:gd name="connsiteY171" fmla="*/ 489098 h 6826102"/>
              <a:gd name="connsiteX172" fmla="*/ 1499191 w 6411498"/>
              <a:gd name="connsiteY172" fmla="*/ 510363 h 6826102"/>
              <a:gd name="connsiteX173" fmla="*/ 1477925 w 6411498"/>
              <a:gd name="connsiteY173" fmla="*/ 531628 h 6826102"/>
              <a:gd name="connsiteX174" fmla="*/ 1467293 w 6411498"/>
              <a:gd name="connsiteY174" fmla="*/ 574158 h 6826102"/>
              <a:gd name="connsiteX175" fmla="*/ 1424763 w 6411498"/>
              <a:gd name="connsiteY175" fmla="*/ 637954 h 6826102"/>
              <a:gd name="connsiteX176" fmla="*/ 1382232 w 6411498"/>
              <a:gd name="connsiteY176" fmla="*/ 733647 h 6826102"/>
              <a:gd name="connsiteX177" fmla="*/ 1371600 w 6411498"/>
              <a:gd name="connsiteY177" fmla="*/ 765544 h 6826102"/>
              <a:gd name="connsiteX178" fmla="*/ 1350335 w 6411498"/>
              <a:gd name="connsiteY178" fmla="*/ 850605 h 6826102"/>
              <a:gd name="connsiteX179" fmla="*/ 1339702 w 6411498"/>
              <a:gd name="connsiteY179" fmla="*/ 882503 h 6826102"/>
              <a:gd name="connsiteX180" fmla="*/ 1318437 w 6411498"/>
              <a:gd name="connsiteY180" fmla="*/ 914400 h 6826102"/>
              <a:gd name="connsiteX181" fmla="*/ 1297172 w 6411498"/>
              <a:gd name="connsiteY181" fmla="*/ 978196 h 6826102"/>
              <a:gd name="connsiteX182" fmla="*/ 1275907 w 6411498"/>
              <a:gd name="connsiteY182" fmla="*/ 1041991 h 6826102"/>
              <a:gd name="connsiteX183" fmla="*/ 1265274 w 6411498"/>
              <a:gd name="connsiteY183" fmla="*/ 1073889 h 6826102"/>
              <a:gd name="connsiteX184" fmla="*/ 1254642 w 6411498"/>
              <a:gd name="connsiteY184" fmla="*/ 1116419 h 6826102"/>
              <a:gd name="connsiteX185" fmla="*/ 1233377 w 6411498"/>
              <a:gd name="connsiteY185" fmla="*/ 1201479 h 6826102"/>
              <a:gd name="connsiteX186" fmla="*/ 1233377 w 6411498"/>
              <a:gd name="connsiteY186" fmla="*/ 1339703 h 6826102"/>
              <a:gd name="connsiteX187" fmla="*/ 1233377 w 6411498"/>
              <a:gd name="connsiteY187" fmla="*/ 1360968 h 682610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82232 w 6411498"/>
              <a:gd name="connsiteY61" fmla="*/ 4231758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18568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276446 w 6411498"/>
              <a:gd name="connsiteY83" fmla="*/ 5720317 h 6827492"/>
              <a:gd name="connsiteX84" fmla="*/ 329609 w 6411498"/>
              <a:gd name="connsiteY84" fmla="*/ 5773479 h 6827492"/>
              <a:gd name="connsiteX85" fmla="*/ 404037 w 6411498"/>
              <a:gd name="connsiteY85" fmla="*/ 5858540 h 6827492"/>
              <a:gd name="connsiteX86" fmla="*/ 446567 w 6411498"/>
              <a:gd name="connsiteY86" fmla="*/ 5911703 h 6827492"/>
              <a:gd name="connsiteX87" fmla="*/ 478465 w 6411498"/>
              <a:gd name="connsiteY87" fmla="*/ 5932968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18568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276446 w 6411498"/>
              <a:gd name="connsiteY83" fmla="*/ 5720317 h 6827492"/>
              <a:gd name="connsiteX84" fmla="*/ 329609 w 6411498"/>
              <a:gd name="connsiteY84" fmla="*/ 5773479 h 6827492"/>
              <a:gd name="connsiteX85" fmla="*/ 404037 w 6411498"/>
              <a:gd name="connsiteY85" fmla="*/ 5858540 h 6827492"/>
              <a:gd name="connsiteX86" fmla="*/ 446567 w 6411498"/>
              <a:gd name="connsiteY86" fmla="*/ 5911703 h 6827492"/>
              <a:gd name="connsiteX87" fmla="*/ 478465 w 6411498"/>
              <a:gd name="connsiteY87" fmla="*/ 5932968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276446 w 6411498"/>
              <a:gd name="connsiteY83" fmla="*/ 5720317 h 6827492"/>
              <a:gd name="connsiteX84" fmla="*/ 329609 w 6411498"/>
              <a:gd name="connsiteY84" fmla="*/ 5773479 h 6827492"/>
              <a:gd name="connsiteX85" fmla="*/ 404037 w 6411498"/>
              <a:gd name="connsiteY85" fmla="*/ 5858540 h 6827492"/>
              <a:gd name="connsiteX86" fmla="*/ 446567 w 6411498"/>
              <a:gd name="connsiteY86" fmla="*/ 5911703 h 6827492"/>
              <a:gd name="connsiteX87" fmla="*/ 478465 w 6411498"/>
              <a:gd name="connsiteY87" fmla="*/ 5932968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276446 w 6411498"/>
              <a:gd name="connsiteY83" fmla="*/ 5720317 h 6827492"/>
              <a:gd name="connsiteX84" fmla="*/ 329609 w 6411498"/>
              <a:gd name="connsiteY84" fmla="*/ 5773479 h 6827492"/>
              <a:gd name="connsiteX85" fmla="*/ 404037 w 6411498"/>
              <a:gd name="connsiteY85" fmla="*/ 5858540 h 6827492"/>
              <a:gd name="connsiteX86" fmla="*/ 446567 w 6411498"/>
              <a:gd name="connsiteY86" fmla="*/ 5911703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276446 w 6411498"/>
              <a:gd name="connsiteY83" fmla="*/ 5720317 h 6827492"/>
              <a:gd name="connsiteX84" fmla="*/ 329609 w 6411498"/>
              <a:gd name="connsiteY84" fmla="*/ 5773479 h 6827492"/>
              <a:gd name="connsiteX85" fmla="*/ 404037 w 6411498"/>
              <a:gd name="connsiteY85" fmla="*/ 5858540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276446 w 6411498"/>
              <a:gd name="connsiteY83" fmla="*/ 5720317 h 6827492"/>
              <a:gd name="connsiteX84" fmla="*/ 329609 w 6411498"/>
              <a:gd name="connsiteY84" fmla="*/ 5773479 h 6827492"/>
              <a:gd name="connsiteX85" fmla="*/ 478465 w 6411498"/>
              <a:gd name="connsiteY85" fmla="*/ 6028661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276446 w 6411498"/>
              <a:gd name="connsiteY83" fmla="*/ 5720317 h 6827492"/>
              <a:gd name="connsiteX84" fmla="*/ 414670 w 6411498"/>
              <a:gd name="connsiteY84" fmla="*/ 5922335 h 6827492"/>
              <a:gd name="connsiteX85" fmla="*/ 478465 w 6411498"/>
              <a:gd name="connsiteY85" fmla="*/ 6028661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44549 w 6411498"/>
              <a:gd name="connsiteY82" fmla="*/ 5688419 h 6827492"/>
              <a:gd name="connsiteX83" fmla="*/ 318976 w 6411498"/>
              <a:gd name="connsiteY83" fmla="*/ 5847908 h 6827492"/>
              <a:gd name="connsiteX84" fmla="*/ 414670 w 6411498"/>
              <a:gd name="connsiteY84" fmla="*/ 5922335 h 6827492"/>
              <a:gd name="connsiteX85" fmla="*/ 478465 w 6411498"/>
              <a:gd name="connsiteY85" fmla="*/ 6028661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233916 w 6411498"/>
              <a:gd name="connsiteY81" fmla="*/ 5645889 h 6827492"/>
              <a:gd name="connsiteX82" fmla="*/ 233917 w 6411498"/>
              <a:gd name="connsiteY82" fmla="*/ 5794745 h 6827492"/>
              <a:gd name="connsiteX83" fmla="*/ 318976 w 6411498"/>
              <a:gd name="connsiteY83" fmla="*/ 5847908 h 6827492"/>
              <a:gd name="connsiteX84" fmla="*/ 414670 w 6411498"/>
              <a:gd name="connsiteY84" fmla="*/ 5922335 h 6827492"/>
              <a:gd name="connsiteX85" fmla="*/ 478465 w 6411498"/>
              <a:gd name="connsiteY85" fmla="*/ 6028661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180753 w 6411498"/>
              <a:gd name="connsiteY81" fmla="*/ 5720317 h 6827492"/>
              <a:gd name="connsiteX82" fmla="*/ 233917 w 6411498"/>
              <a:gd name="connsiteY82" fmla="*/ 5794745 h 6827492"/>
              <a:gd name="connsiteX83" fmla="*/ 318976 w 6411498"/>
              <a:gd name="connsiteY83" fmla="*/ 5847908 h 6827492"/>
              <a:gd name="connsiteX84" fmla="*/ 414670 w 6411498"/>
              <a:gd name="connsiteY84" fmla="*/ 5922335 h 6827492"/>
              <a:gd name="connsiteX85" fmla="*/ 478465 w 6411498"/>
              <a:gd name="connsiteY85" fmla="*/ 6028661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180753 w 6411498"/>
              <a:gd name="connsiteY81" fmla="*/ 5720317 h 6827492"/>
              <a:gd name="connsiteX82" fmla="*/ 233917 w 6411498"/>
              <a:gd name="connsiteY82" fmla="*/ 5794745 h 6827492"/>
              <a:gd name="connsiteX83" fmla="*/ 318976 w 6411498"/>
              <a:gd name="connsiteY83" fmla="*/ 5847908 h 6827492"/>
              <a:gd name="connsiteX84" fmla="*/ 414670 w 6411498"/>
              <a:gd name="connsiteY84" fmla="*/ 5922335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180753 w 6411498"/>
              <a:gd name="connsiteY81" fmla="*/ 5720317 h 6827492"/>
              <a:gd name="connsiteX82" fmla="*/ 233917 w 6411498"/>
              <a:gd name="connsiteY82" fmla="*/ 5794745 h 6827492"/>
              <a:gd name="connsiteX83" fmla="*/ 318976 w 6411498"/>
              <a:gd name="connsiteY83" fmla="*/ 5847908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180753 w 6411498"/>
              <a:gd name="connsiteY81" fmla="*/ 5720317 h 6827492"/>
              <a:gd name="connsiteX82" fmla="*/ 233917 w 6411498"/>
              <a:gd name="connsiteY82" fmla="*/ 5794745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180753 w 6411498"/>
              <a:gd name="connsiteY81" fmla="*/ 5720317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87079 w 6411498"/>
              <a:gd name="connsiteY80" fmla="*/ 5635256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890437 w 6411498"/>
              <a:gd name="connsiteY91" fmla="*/ 6305107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645888 w 6411498"/>
              <a:gd name="connsiteY91" fmla="*/ 6549656 h 6827492"/>
              <a:gd name="connsiteX92" fmla="*/ 5901070 w 6411498"/>
              <a:gd name="connsiteY92" fmla="*/ 594360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645888 w 6411498"/>
              <a:gd name="connsiteY91" fmla="*/ 6549656 h 6827492"/>
              <a:gd name="connsiteX92" fmla="*/ 5794744 w 6411498"/>
              <a:gd name="connsiteY92" fmla="*/ 6230680 h 6827492"/>
              <a:gd name="connsiteX93" fmla="*/ 5911702 w 6411498"/>
              <a:gd name="connsiteY93" fmla="*/ 589043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16418 w 6411498"/>
              <a:gd name="connsiteY26" fmla="*/ 2392326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645888 w 6411498"/>
              <a:gd name="connsiteY91" fmla="*/ 6549656 h 6827492"/>
              <a:gd name="connsiteX92" fmla="*/ 5794744 w 6411498"/>
              <a:gd name="connsiteY92" fmla="*/ 6230680 h 6827492"/>
              <a:gd name="connsiteX93" fmla="*/ 5911702 w 6411498"/>
              <a:gd name="connsiteY93" fmla="*/ 597549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095153 w 6411498"/>
              <a:gd name="connsiteY25" fmla="*/ 2360428 h 6827492"/>
              <a:gd name="connsiteX26" fmla="*/ 1148316 w 6411498"/>
              <a:gd name="connsiteY26" fmla="*/ 2371061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645888 w 6411498"/>
              <a:gd name="connsiteY91" fmla="*/ 6549656 h 6827492"/>
              <a:gd name="connsiteX92" fmla="*/ 5794744 w 6411498"/>
              <a:gd name="connsiteY92" fmla="*/ 6230680 h 6827492"/>
              <a:gd name="connsiteX93" fmla="*/ 5911702 w 6411498"/>
              <a:gd name="connsiteY93" fmla="*/ 597549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116418 w 6411498"/>
              <a:gd name="connsiteY25" fmla="*/ 2339162 h 6827492"/>
              <a:gd name="connsiteX26" fmla="*/ 1148316 w 6411498"/>
              <a:gd name="connsiteY26" fmla="*/ 2371061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645888 w 6411498"/>
              <a:gd name="connsiteY91" fmla="*/ 6549656 h 6827492"/>
              <a:gd name="connsiteX92" fmla="*/ 5794744 w 6411498"/>
              <a:gd name="connsiteY92" fmla="*/ 6230680 h 6827492"/>
              <a:gd name="connsiteX93" fmla="*/ 5911702 w 6411498"/>
              <a:gd name="connsiteY93" fmla="*/ 597549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63256 w 6411498"/>
              <a:gd name="connsiteY24" fmla="*/ 2339163 h 6827492"/>
              <a:gd name="connsiteX25" fmla="*/ 1116418 w 6411498"/>
              <a:gd name="connsiteY25" fmla="*/ 2307264 h 6827492"/>
              <a:gd name="connsiteX26" fmla="*/ 1148316 w 6411498"/>
              <a:gd name="connsiteY26" fmla="*/ 2371061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645888 w 6411498"/>
              <a:gd name="connsiteY91" fmla="*/ 6549656 h 6827492"/>
              <a:gd name="connsiteX92" fmla="*/ 5794744 w 6411498"/>
              <a:gd name="connsiteY92" fmla="*/ 6230680 h 6827492"/>
              <a:gd name="connsiteX93" fmla="*/ 5911702 w 6411498"/>
              <a:gd name="connsiteY93" fmla="*/ 597549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 name="connsiteX0" fmla="*/ 1233377 w 6411498"/>
              <a:gd name="connsiteY0" fmla="*/ 1275907 h 6827492"/>
              <a:gd name="connsiteX1" fmla="*/ 1233377 w 6411498"/>
              <a:gd name="connsiteY1" fmla="*/ 1275907 h 6827492"/>
              <a:gd name="connsiteX2" fmla="*/ 1201479 w 6411498"/>
              <a:gd name="connsiteY2" fmla="*/ 1360968 h 6827492"/>
              <a:gd name="connsiteX3" fmla="*/ 1169581 w 6411498"/>
              <a:gd name="connsiteY3" fmla="*/ 1371600 h 6827492"/>
              <a:gd name="connsiteX4" fmla="*/ 1116418 w 6411498"/>
              <a:gd name="connsiteY4" fmla="*/ 1414130 h 6827492"/>
              <a:gd name="connsiteX5" fmla="*/ 1084521 w 6411498"/>
              <a:gd name="connsiteY5" fmla="*/ 1424763 h 6827492"/>
              <a:gd name="connsiteX6" fmla="*/ 1052623 w 6411498"/>
              <a:gd name="connsiteY6" fmla="*/ 1446028 h 6827492"/>
              <a:gd name="connsiteX7" fmla="*/ 1031358 w 6411498"/>
              <a:gd name="connsiteY7" fmla="*/ 1477926 h 6827492"/>
              <a:gd name="connsiteX8" fmla="*/ 999460 w 6411498"/>
              <a:gd name="connsiteY8" fmla="*/ 1488558 h 6827492"/>
              <a:gd name="connsiteX9" fmla="*/ 956930 w 6411498"/>
              <a:gd name="connsiteY9" fmla="*/ 1531089 h 6827492"/>
              <a:gd name="connsiteX10" fmla="*/ 935665 w 6411498"/>
              <a:gd name="connsiteY10" fmla="*/ 1562986 h 6827492"/>
              <a:gd name="connsiteX11" fmla="*/ 903767 w 6411498"/>
              <a:gd name="connsiteY11" fmla="*/ 1573619 h 6827492"/>
              <a:gd name="connsiteX12" fmla="*/ 850604 w 6411498"/>
              <a:gd name="connsiteY12" fmla="*/ 1616149 h 6827492"/>
              <a:gd name="connsiteX13" fmla="*/ 839972 w 6411498"/>
              <a:gd name="connsiteY13" fmla="*/ 1648047 h 6827492"/>
              <a:gd name="connsiteX14" fmla="*/ 808074 w 6411498"/>
              <a:gd name="connsiteY14" fmla="*/ 1711842 h 6827492"/>
              <a:gd name="connsiteX15" fmla="*/ 818707 w 6411498"/>
              <a:gd name="connsiteY15" fmla="*/ 1860698 h 6827492"/>
              <a:gd name="connsiteX16" fmla="*/ 829339 w 6411498"/>
              <a:gd name="connsiteY16" fmla="*/ 1903228 h 6827492"/>
              <a:gd name="connsiteX17" fmla="*/ 839972 w 6411498"/>
              <a:gd name="connsiteY17" fmla="*/ 1956391 h 6827492"/>
              <a:gd name="connsiteX18" fmla="*/ 861237 w 6411498"/>
              <a:gd name="connsiteY18" fmla="*/ 2020186 h 6827492"/>
              <a:gd name="connsiteX19" fmla="*/ 893135 w 6411498"/>
              <a:gd name="connsiteY19" fmla="*/ 2083982 h 6827492"/>
              <a:gd name="connsiteX20" fmla="*/ 925032 w 6411498"/>
              <a:gd name="connsiteY20" fmla="*/ 2105247 h 6827492"/>
              <a:gd name="connsiteX21" fmla="*/ 935665 w 6411498"/>
              <a:gd name="connsiteY21" fmla="*/ 2137144 h 6827492"/>
              <a:gd name="connsiteX22" fmla="*/ 978195 w 6411498"/>
              <a:gd name="connsiteY22" fmla="*/ 2190307 h 6827492"/>
              <a:gd name="connsiteX23" fmla="*/ 1031358 w 6411498"/>
              <a:gd name="connsiteY23" fmla="*/ 2275368 h 6827492"/>
              <a:gd name="connsiteX24" fmla="*/ 1084521 w 6411498"/>
              <a:gd name="connsiteY24" fmla="*/ 2317898 h 6827492"/>
              <a:gd name="connsiteX25" fmla="*/ 1116418 w 6411498"/>
              <a:gd name="connsiteY25" fmla="*/ 2307264 h 6827492"/>
              <a:gd name="connsiteX26" fmla="*/ 1148316 w 6411498"/>
              <a:gd name="connsiteY26" fmla="*/ 2371061 h 6827492"/>
              <a:gd name="connsiteX27" fmla="*/ 1212111 w 6411498"/>
              <a:gd name="connsiteY27" fmla="*/ 2424223 h 6827492"/>
              <a:gd name="connsiteX28" fmla="*/ 1244009 w 6411498"/>
              <a:gd name="connsiteY28" fmla="*/ 2434856 h 6827492"/>
              <a:gd name="connsiteX29" fmla="*/ 1307804 w 6411498"/>
              <a:gd name="connsiteY29" fmla="*/ 2477386 h 6827492"/>
              <a:gd name="connsiteX30" fmla="*/ 1371600 w 6411498"/>
              <a:gd name="connsiteY30" fmla="*/ 2498651 h 6827492"/>
              <a:gd name="connsiteX31" fmla="*/ 1403497 w 6411498"/>
              <a:gd name="connsiteY31" fmla="*/ 2509284 h 6827492"/>
              <a:gd name="connsiteX32" fmla="*/ 1424763 w 6411498"/>
              <a:gd name="connsiteY32" fmla="*/ 2530549 h 6827492"/>
              <a:gd name="connsiteX33" fmla="*/ 1477925 w 6411498"/>
              <a:gd name="connsiteY33" fmla="*/ 2541182 h 6827492"/>
              <a:gd name="connsiteX34" fmla="*/ 1541721 w 6411498"/>
              <a:gd name="connsiteY34" fmla="*/ 2562447 h 6827492"/>
              <a:gd name="connsiteX35" fmla="*/ 1573618 w 6411498"/>
              <a:gd name="connsiteY35" fmla="*/ 2573079 h 6827492"/>
              <a:gd name="connsiteX36" fmla="*/ 1605516 w 6411498"/>
              <a:gd name="connsiteY36" fmla="*/ 2594344 h 6827492"/>
              <a:gd name="connsiteX37" fmla="*/ 1679944 w 6411498"/>
              <a:gd name="connsiteY37" fmla="*/ 2615610 h 6827492"/>
              <a:gd name="connsiteX38" fmla="*/ 1711842 w 6411498"/>
              <a:gd name="connsiteY38" fmla="*/ 2636875 h 6827492"/>
              <a:gd name="connsiteX39" fmla="*/ 1828800 w 6411498"/>
              <a:gd name="connsiteY39" fmla="*/ 2668772 h 6827492"/>
              <a:gd name="connsiteX40" fmla="*/ 1913860 w 6411498"/>
              <a:gd name="connsiteY40" fmla="*/ 2743200 h 6827492"/>
              <a:gd name="connsiteX41" fmla="*/ 1945758 w 6411498"/>
              <a:gd name="connsiteY41" fmla="*/ 2764465 h 6827492"/>
              <a:gd name="connsiteX42" fmla="*/ 1967023 w 6411498"/>
              <a:gd name="connsiteY42" fmla="*/ 2796363 h 6827492"/>
              <a:gd name="connsiteX43" fmla="*/ 1977656 w 6411498"/>
              <a:gd name="connsiteY43" fmla="*/ 2828261 h 6827492"/>
              <a:gd name="connsiteX44" fmla="*/ 2020186 w 6411498"/>
              <a:gd name="connsiteY44" fmla="*/ 2892056 h 6827492"/>
              <a:gd name="connsiteX45" fmla="*/ 2052084 w 6411498"/>
              <a:gd name="connsiteY45" fmla="*/ 2945219 h 6827492"/>
              <a:gd name="connsiteX46" fmla="*/ 2062716 w 6411498"/>
              <a:gd name="connsiteY46" fmla="*/ 2977117 h 6827492"/>
              <a:gd name="connsiteX47" fmla="*/ 2083981 w 6411498"/>
              <a:gd name="connsiteY47" fmla="*/ 3094075 h 6827492"/>
              <a:gd name="connsiteX48" fmla="*/ 2073349 w 6411498"/>
              <a:gd name="connsiteY48" fmla="*/ 3391786 h 6827492"/>
              <a:gd name="connsiteX49" fmla="*/ 2073349 w 6411498"/>
              <a:gd name="connsiteY49" fmla="*/ 3785191 h 6827492"/>
              <a:gd name="connsiteX50" fmla="*/ 2062716 w 6411498"/>
              <a:gd name="connsiteY50" fmla="*/ 3817089 h 6827492"/>
              <a:gd name="connsiteX51" fmla="*/ 1967023 w 6411498"/>
              <a:gd name="connsiteY51" fmla="*/ 3848986 h 6827492"/>
              <a:gd name="connsiteX52" fmla="*/ 1935125 w 6411498"/>
              <a:gd name="connsiteY52" fmla="*/ 3859619 h 6827492"/>
              <a:gd name="connsiteX53" fmla="*/ 1903228 w 6411498"/>
              <a:gd name="connsiteY53" fmla="*/ 3870251 h 6827492"/>
              <a:gd name="connsiteX54" fmla="*/ 1796902 w 6411498"/>
              <a:gd name="connsiteY54" fmla="*/ 3912782 h 6827492"/>
              <a:gd name="connsiteX55" fmla="*/ 1733107 w 6411498"/>
              <a:gd name="connsiteY55" fmla="*/ 3934047 h 6827492"/>
              <a:gd name="connsiteX56" fmla="*/ 1488558 w 6411498"/>
              <a:gd name="connsiteY56" fmla="*/ 3955312 h 6827492"/>
              <a:gd name="connsiteX57" fmla="*/ 1446028 w 6411498"/>
              <a:gd name="connsiteY57" fmla="*/ 3965944 h 6827492"/>
              <a:gd name="connsiteX58" fmla="*/ 1424763 w 6411498"/>
              <a:gd name="connsiteY58" fmla="*/ 3987210 h 6827492"/>
              <a:gd name="connsiteX59" fmla="*/ 1392865 w 6411498"/>
              <a:gd name="connsiteY59" fmla="*/ 3997842 h 6827492"/>
              <a:gd name="connsiteX60" fmla="*/ 1360967 w 6411498"/>
              <a:gd name="connsiteY60" fmla="*/ 4019107 h 6827492"/>
              <a:gd name="connsiteX61" fmla="*/ 1350334 w 6411498"/>
              <a:gd name="connsiteY61" fmla="*/ 4210493 h 6827492"/>
              <a:gd name="connsiteX62" fmla="*/ 1371600 w 6411498"/>
              <a:gd name="connsiteY62" fmla="*/ 4284921 h 6827492"/>
              <a:gd name="connsiteX63" fmla="*/ 1360967 w 6411498"/>
              <a:gd name="connsiteY63" fmla="*/ 4316819 h 6827492"/>
              <a:gd name="connsiteX64" fmla="*/ 1339702 w 6411498"/>
              <a:gd name="connsiteY64" fmla="*/ 4518837 h 6827492"/>
              <a:gd name="connsiteX65" fmla="*/ 1329070 w 6411498"/>
              <a:gd name="connsiteY65" fmla="*/ 4688958 h 6827492"/>
              <a:gd name="connsiteX66" fmla="*/ 1318437 w 6411498"/>
              <a:gd name="connsiteY66" fmla="*/ 4944140 h 6827492"/>
              <a:gd name="connsiteX67" fmla="*/ 1297172 w 6411498"/>
              <a:gd name="connsiteY67" fmla="*/ 5007935 h 6827492"/>
              <a:gd name="connsiteX68" fmla="*/ 1180214 w 6411498"/>
              <a:gd name="connsiteY68" fmla="*/ 5029200 h 6827492"/>
              <a:gd name="connsiteX69" fmla="*/ 1148316 w 6411498"/>
              <a:gd name="connsiteY69" fmla="*/ 5039833 h 6827492"/>
              <a:gd name="connsiteX70" fmla="*/ 925032 w 6411498"/>
              <a:gd name="connsiteY70" fmla="*/ 5050465 h 6827492"/>
              <a:gd name="connsiteX71" fmla="*/ 116958 w 6411498"/>
              <a:gd name="connsiteY71" fmla="*/ 5029200 h 6827492"/>
              <a:gd name="connsiteX72" fmla="*/ 85060 w 6411498"/>
              <a:gd name="connsiteY72" fmla="*/ 5039833 h 6827492"/>
              <a:gd name="connsiteX73" fmla="*/ 63795 w 6411498"/>
              <a:gd name="connsiteY73" fmla="*/ 5071730 h 6827492"/>
              <a:gd name="connsiteX74" fmla="*/ 31897 w 6411498"/>
              <a:gd name="connsiteY74" fmla="*/ 5082363 h 6827492"/>
              <a:gd name="connsiteX75" fmla="*/ 0 w 6411498"/>
              <a:gd name="connsiteY75" fmla="*/ 5103628 h 6827492"/>
              <a:gd name="connsiteX76" fmla="*/ 21265 w 6411498"/>
              <a:gd name="connsiteY76" fmla="*/ 5454503 h 6827492"/>
              <a:gd name="connsiteX77" fmla="*/ 42530 w 6411498"/>
              <a:gd name="connsiteY77" fmla="*/ 5486400 h 6827492"/>
              <a:gd name="connsiteX78" fmla="*/ 74428 w 6411498"/>
              <a:gd name="connsiteY78" fmla="*/ 5592726 h 6827492"/>
              <a:gd name="connsiteX79" fmla="*/ 116958 w 6411498"/>
              <a:gd name="connsiteY79" fmla="*/ 5645889 h 6827492"/>
              <a:gd name="connsiteX80" fmla="*/ 233916 w 6411498"/>
              <a:gd name="connsiteY80" fmla="*/ 5816010 h 6827492"/>
              <a:gd name="connsiteX81" fmla="*/ 329609 w 6411498"/>
              <a:gd name="connsiteY81" fmla="*/ 5901071 h 6827492"/>
              <a:gd name="connsiteX82" fmla="*/ 404038 w 6411498"/>
              <a:gd name="connsiteY82" fmla="*/ 5996763 h 6827492"/>
              <a:gd name="connsiteX83" fmla="*/ 446567 w 6411498"/>
              <a:gd name="connsiteY83" fmla="*/ 6039294 h 6827492"/>
              <a:gd name="connsiteX84" fmla="*/ 542260 w 6411498"/>
              <a:gd name="connsiteY84" fmla="*/ 6113721 h 6827492"/>
              <a:gd name="connsiteX85" fmla="*/ 659219 w 6411498"/>
              <a:gd name="connsiteY85" fmla="*/ 6188149 h 6827492"/>
              <a:gd name="connsiteX86" fmla="*/ 776177 w 6411498"/>
              <a:gd name="connsiteY86" fmla="*/ 6262578 h 6827492"/>
              <a:gd name="connsiteX87" fmla="*/ 1180214 w 6411498"/>
              <a:gd name="connsiteY87" fmla="*/ 6453964 h 6827492"/>
              <a:gd name="connsiteX88" fmla="*/ 1743740 w 6411498"/>
              <a:gd name="connsiteY88" fmla="*/ 6698511 h 6827492"/>
              <a:gd name="connsiteX89" fmla="*/ 3264195 w 6411498"/>
              <a:gd name="connsiteY89" fmla="*/ 6815470 h 6827492"/>
              <a:gd name="connsiteX90" fmla="*/ 5369441 w 6411498"/>
              <a:gd name="connsiteY90" fmla="*/ 6826102 h 6827492"/>
              <a:gd name="connsiteX91" fmla="*/ 5645888 w 6411498"/>
              <a:gd name="connsiteY91" fmla="*/ 6549656 h 6827492"/>
              <a:gd name="connsiteX92" fmla="*/ 5794744 w 6411498"/>
              <a:gd name="connsiteY92" fmla="*/ 6230680 h 6827492"/>
              <a:gd name="connsiteX93" fmla="*/ 5911702 w 6411498"/>
              <a:gd name="connsiteY93" fmla="*/ 5975497 h 6827492"/>
              <a:gd name="connsiteX94" fmla="*/ 5922335 w 6411498"/>
              <a:gd name="connsiteY94" fmla="*/ 5816010 h 6827492"/>
              <a:gd name="connsiteX95" fmla="*/ 5954232 w 6411498"/>
              <a:gd name="connsiteY95" fmla="*/ 5720317 h 6827492"/>
              <a:gd name="connsiteX96" fmla="*/ 5996763 w 6411498"/>
              <a:gd name="connsiteY96" fmla="*/ 5592726 h 6827492"/>
              <a:gd name="connsiteX97" fmla="*/ 6007395 w 6411498"/>
              <a:gd name="connsiteY97" fmla="*/ 5560828 h 6827492"/>
              <a:gd name="connsiteX98" fmla="*/ 6028660 w 6411498"/>
              <a:gd name="connsiteY98" fmla="*/ 5518298 h 6827492"/>
              <a:gd name="connsiteX99" fmla="*/ 6039293 w 6411498"/>
              <a:gd name="connsiteY99" fmla="*/ 5486400 h 6827492"/>
              <a:gd name="connsiteX100" fmla="*/ 6071191 w 6411498"/>
              <a:gd name="connsiteY100" fmla="*/ 5443870 h 6827492"/>
              <a:gd name="connsiteX101" fmla="*/ 6103088 w 6411498"/>
              <a:gd name="connsiteY101" fmla="*/ 5305647 h 6827492"/>
              <a:gd name="connsiteX102" fmla="*/ 6113721 w 6411498"/>
              <a:gd name="connsiteY102" fmla="*/ 5146158 h 6827492"/>
              <a:gd name="connsiteX103" fmla="*/ 6145618 w 6411498"/>
              <a:gd name="connsiteY103" fmla="*/ 5029200 h 6827492"/>
              <a:gd name="connsiteX104" fmla="*/ 6156251 w 6411498"/>
              <a:gd name="connsiteY104" fmla="*/ 4965405 h 6827492"/>
              <a:gd name="connsiteX105" fmla="*/ 6166884 w 6411498"/>
              <a:gd name="connsiteY105" fmla="*/ 4922875 h 6827492"/>
              <a:gd name="connsiteX106" fmla="*/ 6198781 w 6411498"/>
              <a:gd name="connsiteY106" fmla="*/ 4752754 h 6827492"/>
              <a:gd name="connsiteX107" fmla="*/ 6230679 w 6411498"/>
              <a:gd name="connsiteY107" fmla="*/ 4646428 h 6827492"/>
              <a:gd name="connsiteX108" fmla="*/ 6262577 w 6411498"/>
              <a:gd name="connsiteY108" fmla="*/ 4508205 h 6827492"/>
              <a:gd name="connsiteX109" fmla="*/ 6273209 w 6411498"/>
              <a:gd name="connsiteY109" fmla="*/ 4380614 h 6827492"/>
              <a:gd name="connsiteX110" fmla="*/ 6283842 w 6411498"/>
              <a:gd name="connsiteY110" fmla="*/ 4327451 h 6827492"/>
              <a:gd name="connsiteX111" fmla="*/ 6294474 w 6411498"/>
              <a:gd name="connsiteY111" fmla="*/ 4263656 h 6827492"/>
              <a:gd name="connsiteX112" fmla="*/ 6305107 w 6411498"/>
              <a:gd name="connsiteY112" fmla="*/ 4178596 h 6827492"/>
              <a:gd name="connsiteX113" fmla="*/ 6315739 w 6411498"/>
              <a:gd name="connsiteY113" fmla="*/ 4146698 h 6827492"/>
              <a:gd name="connsiteX114" fmla="*/ 6347637 w 6411498"/>
              <a:gd name="connsiteY114" fmla="*/ 3976577 h 6827492"/>
              <a:gd name="connsiteX115" fmla="*/ 6368902 w 6411498"/>
              <a:gd name="connsiteY115" fmla="*/ 3742661 h 6827492"/>
              <a:gd name="connsiteX116" fmla="*/ 6400800 w 6411498"/>
              <a:gd name="connsiteY116" fmla="*/ 3274828 h 6827492"/>
              <a:gd name="connsiteX117" fmla="*/ 6400800 w 6411498"/>
              <a:gd name="connsiteY117" fmla="*/ 2232837 h 6827492"/>
              <a:gd name="connsiteX118" fmla="*/ 6390167 w 6411498"/>
              <a:gd name="connsiteY118" fmla="*/ 2158410 h 6827492"/>
              <a:gd name="connsiteX119" fmla="*/ 6368902 w 6411498"/>
              <a:gd name="connsiteY119" fmla="*/ 1881963 h 6827492"/>
              <a:gd name="connsiteX120" fmla="*/ 6337004 w 6411498"/>
              <a:gd name="connsiteY120" fmla="*/ 1743740 h 6827492"/>
              <a:gd name="connsiteX121" fmla="*/ 6315739 w 6411498"/>
              <a:gd name="connsiteY121" fmla="*/ 1531089 h 6827492"/>
              <a:gd name="connsiteX122" fmla="*/ 6305107 w 6411498"/>
              <a:gd name="connsiteY122" fmla="*/ 1499191 h 6827492"/>
              <a:gd name="connsiteX123" fmla="*/ 6283842 w 6411498"/>
              <a:gd name="connsiteY123" fmla="*/ 1414130 h 6827492"/>
              <a:gd name="connsiteX124" fmla="*/ 6262577 w 6411498"/>
              <a:gd name="connsiteY124" fmla="*/ 1286540 h 6827492"/>
              <a:gd name="connsiteX125" fmla="*/ 6251944 w 6411498"/>
              <a:gd name="connsiteY125" fmla="*/ 1105786 h 6827492"/>
              <a:gd name="connsiteX126" fmla="*/ 6241311 w 6411498"/>
              <a:gd name="connsiteY126" fmla="*/ 1031358 h 6827492"/>
              <a:gd name="connsiteX127" fmla="*/ 6230679 w 6411498"/>
              <a:gd name="connsiteY127" fmla="*/ 914400 h 6827492"/>
              <a:gd name="connsiteX128" fmla="*/ 6220046 w 6411498"/>
              <a:gd name="connsiteY128" fmla="*/ 882503 h 6827492"/>
              <a:gd name="connsiteX129" fmla="*/ 6188149 w 6411498"/>
              <a:gd name="connsiteY129" fmla="*/ 754912 h 6827492"/>
              <a:gd name="connsiteX130" fmla="*/ 6177516 w 6411498"/>
              <a:gd name="connsiteY130" fmla="*/ 723014 h 6827492"/>
              <a:gd name="connsiteX131" fmla="*/ 6156251 w 6411498"/>
              <a:gd name="connsiteY131" fmla="*/ 680484 h 6827492"/>
              <a:gd name="connsiteX132" fmla="*/ 6145618 w 6411498"/>
              <a:gd name="connsiteY132" fmla="*/ 616689 h 6827492"/>
              <a:gd name="connsiteX133" fmla="*/ 6103088 w 6411498"/>
              <a:gd name="connsiteY133" fmla="*/ 531628 h 6827492"/>
              <a:gd name="connsiteX134" fmla="*/ 6092456 w 6411498"/>
              <a:gd name="connsiteY134" fmla="*/ 489098 h 6827492"/>
              <a:gd name="connsiteX135" fmla="*/ 6049925 w 6411498"/>
              <a:gd name="connsiteY135" fmla="*/ 435935 h 6827492"/>
              <a:gd name="connsiteX136" fmla="*/ 6039293 w 6411498"/>
              <a:gd name="connsiteY136" fmla="*/ 404037 h 6827492"/>
              <a:gd name="connsiteX137" fmla="*/ 6007395 w 6411498"/>
              <a:gd name="connsiteY137" fmla="*/ 329610 h 6827492"/>
              <a:gd name="connsiteX138" fmla="*/ 5954232 w 6411498"/>
              <a:gd name="connsiteY138" fmla="*/ 276447 h 6827492"/>
              <a:gd name="connsiteX139" fmla="*/ 5901070 w 6411498"/>
              <a:gd name="connsiteY139" fmla="*/ 233917 h 6827492"/>
              <a:gd name="connsiteX140" fmla="*/ 5826642 w 6411498"/>
              <a:gd name="connsiteY140" fmla="*/ 191386 h 6827492"/>
              <a:gd name="connsiteX141" fmla="*/ 5794744 w 6411498"/>
              <a:gd name="connsiteY141" fmla="*/ 170121 h 6827492"/>
              <a:gd name="connsiteX142" fmla="*/ 5730949 w 6411498"/>
              <a:gd name="connsiteY142" fmla="*/ 148856 h 6827492"/>
              <a:gd name="connsiteX143" fmla="*/ 5699051 w 6411498"/>
              <a:gd name="connsiteY143" fmla="*/ 127591 h 6827492"/>
              <a:gd name="connsiteX144" fmla="*/ 5635256 w 6411498"/>
              <a:gd name="connsiteY144" fmla="*/ 106326 h 6827492"/>
              <a:gd name="connsiteX145" fmla="*/ 5571460 w 6411498"/>
              <a:gd name="connsiteY145" fmla="*/ 85061 h 6827492"/>
              <a:gd name="connsiteX146" fmla="*/ 5518297 w 6411498"/>
              <a:gd name="connsiteY146" fmla="*/ 74428 h 6827492"/>
              <a:gd name="connsiteX147" fmla="*/ 5486400 w 6411498"/>
              <a:gd name="connsiteY147" fmla="*/ 63796 h 6827492"/>
              <a:gd name="connsiteX148" fmla="*/ 5443870 w 6411498"/>
              <a:gd name="connsiteY148" fmla="*/ 53163 h 6827492"/>
              <a:gd name="connsiteX149" fmla="*/ 5411972 w 6411498"/>
              <a:gd name="connsiteY149" fmla="*/ 42530 h 6827492"/>
              <a:gd name="connsiteX150" fmla="*/ 5231218 w 6411498"/>
              <a:gd name="connsiteY150" fmla="*/ 31898 h 6827492"/>
              <a:gd name="connsiteX151" fmla="*/ 4221125 w 6411498"/>
              <a:gd name="connsiteY151" fmla="*/ 21265 h 6827492"/>
              <a:gd name="connsiteX152" fmla="*/ 3742660 w 6411498"/>
              <a:gd name="connsiteY152" fmla="*/ 10633 h 6827492"/>
              <a:gd name="connsiteX153" fmla="*/ 3636335 w 6411498"/>
              <a:gd name="connsiteY153" fmla="*/ 0 h 6827492"/>
              <a:gd name="connsiteX154" fmla="*/ 2690037 w 6411498"/>
              <a:gd name="connsiteY154" fmla="*/ 10633 h 6827492"/>
              <a:gd name="connsiteX155" fmla="*/ 2456121 w 6411498"/>
              <a:gd name="connsiteY155" fmla="*/ 21265 h 6827492"/>
              <a:gd name="connsiteX156" fmla="*/ 2371060 w 6411498"/>
              <a:gd name="connsiteY156" fmla="*/ 42530 h 6827492"/>
              <a:gd name="connsiteX157" fmla="*/ 2307265 w 6411498"/>
              <a:gd name="connsiteY157" fmla="*/ 74428 h 6827492"/>
              <a:gd name="connsiteX158" fmla="*/ 2275367 w 6411498"/>
              <a:gd name="connsiteY158" fmla="*/ 95693 h 6827492"/>
              <a:gd name="connsiteX159" fmla="*/ 2232837 w 6411498"/>
              <a:gd name="connsiteY159" fmla="*/ 106326 h 6827492"/>
              <a:gd name="connsiteX160" fmla="*/ 2147777 w 6411498"/>
              <a:gd name="connsiteY160" fmla="*/ 148856 h 6827492"/>
              <a:gd name="connsiteX161" fmla="*/ 2094614 w 6411498"/>
              <a:gd name="connsiteY161" fmla="*/ 170121 h 6827492"/>
              <a:gd name="connsiteX162" fmla="*/ 1988288 w 6411498"/>
              <a:gd name="connsiteY162" fmla="*/ 223284 h 6827492"/>
              <a:gd name="connsiteX163" fmla="*/ 1924493 w 6411498"/>
              <a:gd name="connsiteY163" fmla="*/ 255182 h 6827492"/>
              <a:gd name="connsiteX164" fmla="*/ 1850065 w 6411498"/>
              <a:gd name="connsiteY164" fmla="*/ 297712 h 6827492"/>
              <a:gd name="connsiteX165" fmla="*/ 1786270 w 6411498"/>
              <a:gd name="connsiteY165" fmla="*/ 318977 h 6827492"/>
              <a:gd name="connsiteX166" fmla="*/ 1701209 w 6411498"/>
              <a:gd name="connsiteY166" fmla="*/ 361507 h 6827492"/>
              <a:gd name="connsiteX167" fmla="*/ 1669311 w 6411498"/>
              <a:gd name="connsiteY167" fmla="*/ 372140 h 6827492"/>
              <a:gd name="connsiteX168" fmla="*/ 1658679 w 6411498"/>
              <a:gd name="connsiteY168" fmla="*/ 404037 h 6827492"/>
              <a:gd name="connsiteX169" fmla="*/ 1637414 w 6411498"/>
              <a:gd name="connsiteY169" fmla="*/ 425303 h 6827492"/>
              <a:gd name="connsiteX170" fmla="*/ 1573618 w 6411498"/>
              <a:gd name="connsiteY170" fmla="*/ 457200 h 6827492"/>
              <a:gd name="connsiteX171" fmla="*/ 1531088 w 6411498"/>
              <a:gd name="connsiteY171" fmla="*/ 489098 h 6827492"/>
              <a:gd name="connsiteX172" fmla="*/ 1499191 w 6411498"/>
              <a:gd name="connsiteY172" fmla="*/ 510363 h 6827492"/>
              <a:gd name="connsiteX173" fmla="*/ 1477925 w 6411498"/>
              <a:gd name="connsiteY173" fmla="*/ 531628 h 6827492"/>
              <a:gd name="connsiteX174" fmla="*/ 1467293 w 6411498"/>
              <a:gd name="connsiteY174" fmla="*/ 574158 h 6827492"/>
              <a:gd name="connsiteX175" fmla="*/ 1424763 w 6411498"/>
              <a:gd name="connsiteY175" fmla="*/ 637954 h 6827492"/>
              <a:gd name="connsiteX176" fmla="*/ 1382232 w 6411498"/>
              <a:gd name="connsiteY176" fmla="*/ 733647 h 6827492"/>
              <a:gd name="connsiteX177" fmla="*/ 1371600 w 6411498"/>
              <a:gd name="connsiteY177" fmla="*/ 765544 h 6827492"/>
              <a:gd name="connsiteX178" fmla="*/ 1350335 w 6411498"/>
              <a:gd name="connsiteY178" fmla="*/ 850605 h 6827492"/>
              <a:gd name="connsiteX179" fmla="*/ 1339702 w 6411498"/>
              <a:gd name="connsiteY179" fmla="*/ 882503 h 6827492"/>
              <a:gd name="connsiteX180" fmla="*/ 1318437 w 6411498"/>
              <a:gd name="connsiteY180" fmla="*/ 914400 h 6827492"/>
              <a:gd name="connsiteX181" fmla="*/ 1297172 w 6411498"/>
              <a:gd name="connsiteY181" fmla="*/ 978196 h 6827492"/>
              <a:gd name="connsiteX182" fmla="*/ 1275907 w 6411498"/>
              <a:gd name="connsiteY182" fmla="*/ 1041991 h 6827492"/>
              <a:gd name="connsiteX183" fmla="*/ 1265274 w 6411498"/>
              <a:gd name="connsiteY183" fmla="*/ 1073889 h 6827492"/>
              <a:gd name="connsiteX184" fmla="*/ 1254642 w 6411498"/>
              <a:gd name="connsiteY184" fmla="*/ 1116419 h 6827492"/>
              <a:gd name="connsiteX185" fmla="*/ 1233377 w 6411498"/>
              <a:gd name="connsiteY185" fmla="*/ 1201479 h 6827492"/>
              <a:gd name="connsiteX186" fmla="*/ 1233377 w 6411498"/>
              <a:gd name="connsiteY186" fmla="*/ 1339703 h 6827492"/>
              <a:gd name="connsiteX187" fmla="*/ 1233377 w 6411498"/>
              <a:gd name="connsiteY187" fmla="*/ 1360968 h 68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411498" h="6827492">
                <a:moveTo>
                  <a:pt x="1233377" y="1275907"/>
                </a:moveTo>
                <a:lnTo>
                  <a:pt x="1233377" y="1275907"/>
                </a:lnTo>
                <a:cubicBezTo>
                  <a:pt x="1222744" y="1304261"/>
                  <a:pt x="1218276" y="1335772"/>
                  <a:pt x="1201479" y="1360968"/>
                </a:cubicBezTo>
                <a:cubicBezTo>
                  <a:pt x="1195262" y="1370293"/>
                  <a:pt x="1179606" y="1366588"/>
                  <a:pt x="1169581" y="1371600"/>
                </a:cubicBezTo>
                <a:cubicBezTo>
                  <a:pt x="1041938" y="1435420"/>
                  <a:pt x="1215288" y="1354807"/>
                  <a:pt x="1116418" y="1414130"/>
                </a:cubicBezTo>
                <a:cubicBezTo>
                  <a:pt x="1106808" y="1419896"/>
                  <a:pt x="1094545" y="1419751"/>
                  <a:pt x="1084521" y="1424763"/>
                </a:cubicBezTo>
                <a:cubicBezTo>
                  <a:pt x="1073091" y="1430478"/>
                  <a:pt x="1063256" y="1438940"/>
                  <a:pt x="1052623" y="1446028"/>
                </a:cubicBezTo>
                <a:cubicBezTo>
                  <a:pt x="1045535" y="1456661"/>
                  <a:pt x="1041337" y="1469943"/>
                  <a:pt x="1031358" y="1477926"/>
                </a:cubicBezTo>
                <a:cubicBezTo>
                  <a:pt x="1022606" y="1484927"/>
                  <a:pt x="1007385" y="1480633"/>
                  <a:pt x="999460" y="1488558"/>
                </a:cubicBezTo>
                <a:cubicBezTo>
                  <a:pt x="942751" y="1545267"/>
                  <a:pt x="1041994" y="1502734"/>
                  <a:pt x="956930" y="1531089"/>
                </a:cubicBezTo>
                <a:cubicBezTo>
                  <a:pt x="949842" y="1541721"/>
                  <a:pt x="945643" y="1555003"/>
                  <a:pt x="935665" y="1562986"/>
                </a:cubicBezTo>
                <a:cubicBezTo>
                  <a:pt x="926913" y="1569987"/>
                  <a:pt x="913792" y="1568607"/>
                  <a:pt x="903767" y="1573619"/>
                </a:cubicBezTo>
                <a:cubicBezTo>
                  <a:pt x="876943" y="1587031"/>
                  <a:pt x="870383" y="1596371"/>
                  <a:pt x="850604" y="1616149"/>
                </a:cubicBezTo>
                <a:cubicBezTo>
                  <a:pt x="847060" y="1626782"/>
                  <a:pt x="844984" y="1638022"/>
                  <a:pt x="839972" y="1648047"/>
                </a:cubicBezTo>
                <a:cubicBezTo>
                  <a:pt x="798746" y="1730501"/>
                  <a:pt x="834803" y="1631658"/>
                  <a:pt x="808074" y="1711842"/>
                </a:cubicBezTo>
                <a:cubicBezTo>
                  <a:pt x="811618" y="1761461"/>
                  <a:pt x="813214" y="1811257"/>
                  <a:pt x="818707" y="1860698"/>
                </a:cubicBezTo>
                <a:cubicBezTo>
                  <a:pt x="820321" y="1875222"/>
                  <a:pt x="826169" y="1888963"/>
                  <a:pt x="829339" y="1903228"/>
                </a:cubicBezTo>
                <a:cubicBezTo>
                  <a:pt x="833259" y="1920870"/>
                  <a:pt x="835217" y="1938956"/>
                  <a:pt x="839972" y="1956391"/>
                </a:cubicBezTo>
                <a:cubicBezTo>
                  <a:pt x="845870" y="1978016"/>
                  <a:pt x="854149" y="1998921"/>
                  <a:pt x="861237" y="2020186"/>
                </a:cubicBezTo>
                <a:cubicBezTo>
                  <a:pt x="869885" y="2046129"/>
                  <a:pt x="872524" y="2063371"/>
                  <a:pt x="893135" y="2083982"/>
                </a:cubicBezTo>
                <a:cubicBezTo>
                  <a:pt x="902171" y="2093018"/>
                  <a:pt x="914400" y="2098159"/>
                  <a:pt x="925032" y="2105247"/>
                </a:cubicBezTo>
                <a:cubicBezTo>
                  <a:pt x="928576" y="2115879"/>
                  <a:pt x="929899" y="2127534"/>
                  <a:pt x="935665" y="2137144"/>
                </a:cubicBezTo>
                <a:cubicBezTo>
                  <a:pt x="973533" y="2200257"/>
                  <a:pt x="941723" y="2108245"/>
                  <a:pt x="978195" y="2190307"/>
                </a:cubicBezTo>
                <a:cubicBezTo>
                  <a:pt x="1015488" y="2274218"/>
                  <a:pt x="973975" y="2237113"/>
                  <a:pt x="1031358" y="2275368"/>
                </a:cubicBezTo>
                <a:cubicBezTo>
                  <a:pt x="1040006" y="2301310"/>
                  <a:pt x="1070344" y="2312582"/>
                  <a:pt x="1084521" y="2317898"/>
                </a:cubicBezTo>
                <a:cubicBezTo>
                  <a:pt x="1098698" y="2323214"/>
                  <a:pt x="1105786" y="2300176"/>
                  <a:pt x="1116418" y="2307264"/>
                </a:cubicBezTo>
                <a:cubicBezTo>
                  <a:pt x="1123506" y="2317897"/>
                  <a:pt x="1137480" y="2364288"/>
                  <a:pt x="1148316" y="2371061"/>
                </a:cubicBezTo>
                <a:cubicBezTo>
                  <a:pt x="1148318" y="2371063"/>
                  <a:pt x="1196162" y="2413591"/>
                  <a:pt x="1212111" y="2424223"/>
                </a:cubicBezTo>
                <a:cubicBezTo>
                  <a:pt x="1228060" y="2434855"/>
                  <a:pt x="1234684" y="2428639"/>
                  <a:pt x="1244009" y="2434856"/>
                </a:cubicBezTo>
                <a:cubicBezTo>
                  <a:pt x="1265274" y="2449033"/>
                  <a:pt x="1283558" y="2469304"/>
                  <a:pt x="1307804" y="2477386"/>
                </a:cubicBezTo>
                <a:lnTo>
                  <a:pt x="1371600" y="2498651"/>
                </a:lnTo>
                <a:lnTo>
                  <a:pt x="1403497" y="2509284"/>
                </a:lnTo>
                <a:cubicBezTo>
                  <a:pt x="1410586" y="2516372"/>
                  <a:pt x="1415549" y="2526600"/>
                  <a:pt x="1424763" y="2530549"/>
                </a:cubicBezTo>
                <a:cubicBezTo>
                  <a:pt x="1441373" y="2537668"/>
                  <a:pt x="1460490" y="2536427"/>
                  <a:pt x="1477925" y="2541182"/>
                </a:cubicBezTo>
                <a:cubicBezTo>
                  <a:pt x="1499551" y="2547080"/>
                  <a:pt x="1520456" y="2555359"/>
                  <a:pt x="1541721" y="2562447"/>
                </a:cubicBezTo>
                <a:lnTo>
                  <a:pt x="1573618" y="2573079"/>
                </a:lnTo>
                <a:cubicBezTo>
                  <a:pt x="1584251" y="2580167"/>
                  <a:pt x="1593770" y="2589310"/>
                  <a:pt x="1605516" y="2594344"/>
                </a:cubicBezTo>
                <a:cubicBezTo>
                  <a:pt x="1653213" y="2614786"/>
                  <a:pt x="1638559" y="2594918"/>
                  <a:pt x="1679944" y="2615610"/>
                </a:cubicBezTo>
                <a:cubicBezTo>
                  <a:pt x="1691374" y="2621325"/>
                  <a:pt x="1700165" y="2631685"/>
                  <a:pt x="1711842" y="2636875"/>
                </a:cubicBezTo>
                <a:cubicBezTo>
                  <a:pt x="1755993" y="2656498"/>
                  <a:pt x="1783317" y="2659676"/>
                  <a:pt x="1828800" y="2668772"/>
                </a:cubicBezTo>
                <a:cubicBezTo>
                  <a:pt x="1864241" y="2721935"/>
                  <a:pt x="1839433" y="2693582"/>
                  <a:pt x="1913860" y="2743200"/>
                </a:cubicBezTo>
                <a:lnTo>
                  <a:pt x="1945758" y="2764465"/>
                </a:lnTo>
                <a:cubicBezTo>
                  <a:pt x="1952846" y="2775098"/>
                  <a:pt x="1961308" y="2784933"/>
                  <a:pt x="1967023" y="2796363"/>
                </a:cubicBezTo>
                <a:cubicBezTo>
                  <a:pt x="1972035" y="2806388"/>
                  <a:pt x="1972213" y="2818464"/>
                  <a:pt x="1977656" y="2828261"/>
                </a:cubicBezTo>
                <a:cubicBezTo>
                  <a:pt x="1990068" y="2850602"/>
                  <a:pt x="2020186" y="2892056"/>
                  <a:pt x="2020186" y="2892056"/>
                </a:cubicBezTo>
                <a:cubicBezTo>
                  <a:pt x="2050305" y="2982417"/>
                  <a:pt x="2008298" y="2872244"/>
                  <a:pt x="2052084" y="2945219"/>
                </a:cubicBezTo>
                <a:cubicBezTo>
                  <a:pt x="2057850" y="2954830"/>
                  <a:pt x="2059637" y="2966340"/>
                  <a:pt x="2062716" y="2977117"/>
                </a:cubicBezTo>
                <a:cubicBezTo>
                  <a:pt x="2077041" y="3027256"/>
                  <a:pt x="2075375" y="3033827"/>
                  <a:pt x="2083981" y="3094075"/>
                </a:cubicBezTo>
                <a:cubicBezTo>
                  <a:pt x="2080437" y="3193312"/>
                  <a:pt x="2073349" y="3292486"/>
                  <a:pt x="2073349" y="3391786"/>
                </a:cubicBezTo>
                <a:cubicBezTo>
                  <a:pt x="2073349" y="3574339"/>
                  <a:pt x="2104273" y="3646030"/>
                  <a:pt x="2073349" y="3785191"/>
                </a:cubicBezTo>
                <a:cubicBezTo>
                  <a:pt x="2070918" y="3796132"/>
                  <a:pt x="2071836" y="3810575"/>
                  <a:pt x="2062716" y="3817089"/>
                </a:cubicBezTo>
                <a:cubicBezTo>
                  <a:pt x="2062711" y="3817093"/>
                  <a:pt x="1982975" y="3843669"/>
                  <a:pt x="1967023" y="3848986"/>
                </a:cubicBezTo>
                <a:lnTo>
                  <a:pt x="1935125" y="3859619"/>
                </a:lnTo>
                <a:lnTo>
                  <a:pt x="1903228" y="3870251"/>
                </a:lnTo>
                <a:cubicBezTo>
                  <a:pt x="1857234" y="3916248"/>
                  <a:pt x="1903536" y="3877237"/>
                  <a:pt x="1796902" y="3912782"/>
                </a:cubicBezTo>
                <a:lnTo>
                  <a:pt x="1733107" y="3934047"/>
                </a:lnTo>
                <a:cubicBezTo>
                  <a:pt x="1633883" y="3967121"/>
                  <a:pt x="1712372" y="3944121"/>
                  <a:pt x="1488558" y="3955312"/>
                </a:cubicBezTo>
                <a:cubicBezTo>
                  <a:pt x="1474381" y="3958856"/>
                  <a:pt x="1459098" y="3959409"/>
                  <a:pt x="1446028" y="3965944"/>
                </a:cubicBezTo>
                <a:cubicBezTo>
                  <a:pt x="1437062" y="3970427"/>
                  <a:pt x="1433359" y="3982052"/>
                  <a:pt x="1424763" y="3987210"/>
                </a:cubicBezTo>
                <a:cubicBezTo>
                  <a:pt x="1415152" y="3992976"/>
                  <a:pt x="1403498" y="3994298"/>
                  <a:pt x="1392865" y="3997842"/>
                </a:cubicBezTo>
                <a:cubicBezTo>
                  <a:pt x="1382232" y="4004930"/>
                  <a:pt x="1368056" y="3983665"/>
                  <a:pt x="1360967" y="4019107"/>
                </a:cubicBezTo>
                <a:cubicBezTo>
                  <a:pt x="1353879" y="4054549"/>
                  <a:pt x="1345438" y="4171325"/>
                  <a:pt x="1350334" y="4210493"/>
                </a:cubicBezTo>
                <a:cubicBezTo>
                  <a:pt x="1346790" y="4228214"/>
                  <a:pt x="1369828" y="4267200"/>
                  <a:pt x="1371600" y="4284921"/>
                </a:cubicBezTo>
                <a:cubicBezTo>
                  <a:pt x="1373372" y="4302642"/>
                  <a:pt x="1362277" y="4305688"/>
                  <a:pt x="1360967" y="4316819"/>
                </a:cubicBezTo>
                <a:cubicBezTo>
                  <a:pt x="1330316" y="4577351"/>
                  <a:pt x="1366896" y="4382874"/>
                  <a:pt x="1339702" y="4518837"/>
                </a:cubicBezTo>
                <a:cubicBezTo>
                  <a:pt x="1336158" y="4575544"/>
                  <a:pt x="1331907" y="4632211"/>
                  <a:pt x="1329070" y="4688958"/>
                </a:cubicBezTo>
                <a:cubicBezTo>
                  <a:pt x="1324819" y="4773986"/>
                  <a:pt x="1326908" y="4859428"/>
                  <a:pt x="1318437" y="4944140"/>
                </a:cubicBezTo>
                <a:cubicBezTo>
                  <a:pt x="1316207" y="4966444"/>
                  <a:pt x="1318437" y="5000846"/>
                  <a:pt x="1297172" y="5007935"/>
                </a:cubicBezTo>
                <a:cubicBezTo>
                  <a:pt x="1238166" y="5027604"/>
                  <a:pt x="1276395" y="5017178"/>
                  <a:pt x="1180214" y="5029200"/>
                </a:cubicBezTo>
                <a:cubicBezTo>
                  <a:pt x="1169581" y="5032744"/>
                  <a:pt x="1190846" y="5036289"/>
                  <a:pt x="1148316" y="5039833"/>
                </a:cubicBezTo>
                <a:cubicBezTo>
                  <a:pt x="1105786" y="5043377"/>
                  <a:pt x="1015205" y="5068499"/>
                  <a:pt x="925032" y="5050465"/>
                </a:cubicBezTo>
                <a:lnTo>
                  <a:pt x="116958" y="5029200"/>
                </a:lnTo>
                <a:cubicBezTo>
                  <a:pt x="-23037" y="5027428"/>
                  <a:pt x="93812" y="5032832"/>
                  <a:pt x="85060" y="5039833"/>
                </a:cubicBezTo>
                <a:cubicBezTo>
                  <a:pt x="75082" y="5047816"/>
                  <a:pt x="73773" y="5063747"/>
                  <a:pt x="63795" y="5071730"/>
                </a:cubicBezTo>
                <a:cubicBezTo>
                  <a:pt x="55043" y="5078731"/>
                  <a:pt x="41922" y="5077351"/>
                  <a:pt x="31897" y="5082363"/>
                </a:cubicBezTo>
                <a:cubicBezTo>
                  <a:pt x="20468" y="5088078"/>
                  <a:pt x="10632" y="5096540"/>
                  <a:pt x="0" y="5103628"/>
                </a:cubicBezTo>
                <a:cubicBezTo>
                  <a:pt x="39925" y="5263337"/>
                  <a:pt x="-20497" y="5009047"/>
                  <a:pt x="21265" y="5454503"/>
                </a:cubicBezTo>
                <a:cubicBezTo>
                  <a:pt x="22458" y="5467226"/>
                  <a:pt x="35442" y="5475768"/>
                  <a:pt x="42530" y="5486400"/>
                </a:cubicBezTo>
                <a:cubicBezTo>
                  <a:pt x="48473" y="5510173"/>
                  <a:pt x="64075" y="5577197"/>
                  <a:pt x="74428" y="5592726"/>
                </a:cubicBezTo>
                <a:cubicBezTo>
                  <a:pt x="101254" y="5632964"/>
                  <a:pt x="86657" y="5615587"/>
                  <a:pt x="116958" y="5645889"/>
                </a:cubicBezTo>
                <a:cubicBezTo>
                  <a:pt x="173665" y="5642345"/>
                  <a:pt x="198474" y="5773480"/>
                  <a:pt x="233916" y="5816010"/>
                </a:cubicBezTo>
                <a:cubicBezTo>
                  <a:pt x="269358" y="5858540"/>
                  <a:pt x="301255" y="5870945"/>
                  <a:pt x="329609" y="5901071"/>
                </a:cubicBezTo>
                <a:cubicBezTo>
                  <a:pt x="357963" y="5931197"/>
                  <a:pt x="384545" y="5973726"/>
                  <a:pt x="404038" y="5996763"/>
                </a:cubicBezTo>
                <a:cubicBezTo>
                  <a:pt x="423531" y="6019800"/>
                  <a:pt x="423530" y="6019801"/>
                  <a:pt x="446567" y="6039294"/>
                </a:cubicBezTo>
                <a:cubicBezTo>
                  <a:pt x="469604" y="6058787"/>
                  <a:pt x="483783" y="6074737"/>
                  <a:pt x="542260" y="6113721"/>
                </a:cubicBezTo>
                <a:cubicBezTo>
                  <a:pt x="591878" y="6188150"/>
                  <a:pt x="606056" y="6152707"/>
                  <a:pt x="659219" y="6188149"/>
                </a:cubicBezTo>
                <a:cubicBezTo>
                  <a:pt x="675007" y="6211830"/>
                  <a:pt x="689345" y="6218276"/>
                  <a:pt x="776177" y="6262578"/>
                </a:cubicBezTo>
                <a:cubicBezTo>
                  <a:pt x="863010" y="6306881"/>
                  <a:pt x="1169581" y="6446876"/>
                  <a:pt x="1180214" y="6453964"/>
                </a:cubicBezTo>
                <a:cubicBezTo>
                  <a:pt x="1216670" y="6508647"/>
                  <a:pt x="1396410" y="6638260"/>
                  <a:pt x="1743740" y="6698511"/>
                </a:cubicBezTo>
                <a:cubicBezTo>
                  <a:pt x="2091070" y="6758762"/>
                  <a:pt x="2659912" y="6794205"/>
                  <a:pt x="3264195" y="6815470"/>
                </a:cubicBezTo>
                <a:cubicBezTo>
                  <a:pt x="3868478" y="6836735"/>
                  <a:pt x="4667692" y="6822558"/>
                  <a:pt x="5369441" y="6826102"/>
                </a:cubicBezTo>
                <a:lnTo>
                  <a:pt x="5645888" y="6549656"/>
                </a:lnTo>
                <a:cubicBezTo>
                  <a:pt x="5649432" y="6429154"/>
                  <a:pt x="5750442" y="6326373"/>
                  <a:pt x="5794744" y="6230680"/>
                </a:cubicBezTo>
                <a:cubicBezTo>
                  <a:pt x="5839046" y="6134987"/>
                  <a:pt x="5890437" y="6044609"/>
                  <a:pt x="5911702" y="5975497"/>
                </a:cubicBezTo>
                <a:cubicBezTo>
                  <a:pt x="5932967" y="5906385"/>
                  <a:pt x="5915247" y="5858540"/>
                  <a:pt x="5922335" y="5816010"/>
                </a:cubicBezTo>
                <a:cubicBezTo>
                  <a:pt x="5929423" y="5773480"/>
                  <a:pt x="5921762" y="5769021"/>
                  <a:pt x="5954232" y="5720317"/>
                </a:cubicBezTo>
                <a:cubicBezTo>
                  <a:pt x="5992006" y="5569218"/>
                  <a:pt x="5955558" y="5688871"/>
                  <a:pt x="5996763" y="5592726"/>
                </a:cubicBezTo>
                <a:cubicBezTo>
                  <a:pt x="6001178" y="5582424"/>
                  <a:pt x="6002980" y="5571130"/>
                  <a:pt x="6007395" y="5560828"/>
                </a:cubicBezTo>
                <a:cubicBezTo>
                  <a:pt x="6013639" y="5546260"/>
                  <a:pt x="6022416" y="5532866"/>
                  <a:pt x="6028660" y="5518298"/>
                </a:cubicBezTo>
                <a:cubicBezTo>
                  <a:pt x="6033075" y="5507996"/>
                  <a:pt x="6033732" y="5496131"/>
                  <a:pt x="6039293" y="5486400"/>
                </a:cubicBezTo>
                <a:cubicBezTo>
                  <a:pt x="6048085" y="5471014"/>
                  <a:pt x="6060558" y="5458047"/>
                  <a:pt x="6071191" y="5443870"/>
                </a:cubicBezTo>
                <a:cubicBezTo>
                  <a:pt x="6100381" y="5356300"/>
                  <a:pt x="6089286" y="5402265"/>
                  <a:pt x="6103088" y="5305647"/>
                </a:cubicBezTo>
                <a:cubicBezTo>
                  <a:pt x="6106632" y="5252484"/>
                  <a:pt x="6106830" y="5198991"/>
                  <a:pt x="6113721" y="5146158"/>
                </a:cubicBezTo>
                <a:cubicBezTo>
                  <a:pt x="6134480" y="4987008"/>
                  <a:pt x="6126981" y="5113067"/>
                  <a:pt x="6145618" y="5029200"/>
                </a:cubicBezTo>
                <a:cubicBezTo>
                  <a:pt x="6150295" y="5008155"/>
                  <a:pt x="6152023" y="4986545"/>
                  <a:pt x="6156251" y="4965405"/>
                </a:cubicBezTo>
                <a:cubicBezTo>
                  <a:pt x="6159117" y="4951076"/>
                  <a:pt x="6163340" y="4937052"/>
                  <a:pt x="6166884" y="4922875"/>
                </a:cubicBezTo>
                <a:cubicBezTo>
                  <a:pt x="6191907" y="4672634"/>
                  <a:pt x="6158600" y="4926871"/>
                  <a:pt x="6198781" y="4752754"/>
                </a:cubicBezTo>
                <a:cubicBezTo>
                  <a:pt x="6222929" y="4648114"/>
                  <a:pt x="6189543" y="4708133"/>
                  <a:pt x="6230679" y="4646428"/>
                </a:cubicBezTo>
                <a:cubicBezTo>
                  <a:pt x="6248822" y="4591997"/>
                  <a:pt x="6251749" y="4587609"/>
                  <a:pt x="6262577" y="4508205"/>
                </a:cubicBezTo>
                <a:cubicBezTo>
                  <a:pt x="6268343" y="4465919"/>
                  <a:pt x="6268223" y="4422999"/>
                  <a:pt x="6273209" y="4380614"/>
                </a:cubicBezTo>
                <a:cubicBezTo>
                  <a:pt x="6275321" y="4362666"/>
                  <a:pt x="6280609" y="4345231"/>
                  <a:pt x="6283842" y="4327451"/>
                </a:cubicBezTo>
                <a:cubicBezTo>
                  <a:pt x="6287698" y="4306240"/>
                  <a:pt x="6291425" y="4284998"/>
                  <a:pt x="6294474" y="4263656"/>
                </a:cubicBezTo>
                <a:cubicBezTo>
                  <a:pt x="6298515" y="4235369"/>
                  <a:pt x="6299996" y="4206709"/>
                  <a:pt x="6305107" y="4178596"/>
                </a:cubicBezTo>
                <a:cubicBezTo>
                  <a:pt x="6307112" y="4167569"/>
                  <a:pt x="6313430" y="4157665"/>
                  <a:pt x="6315739" y="4146698"/>
                </a:cubicBezTo>
                <a:cubicBezTo>
                  <a:pt x="6327625" y="4090240"/>
                  <a:pt x="6347637" y="3976577"/>
                  <a:pt x="6347637" y="3976577"/>
                </a:cubicBezTo>
                <a:cubicBezTo>
                  <a:pt x="6354725" y="3898605"/>
                  <a:pt x="6363861" y="3820792"/>
                  <a:pt x="6368902" y="3742661"/>
                </a:cubicBezTo>
                <a:cubicBezTo>
                  <a:pt x="6393142" y="3366936"/>
                  <a:pt x="6381722" y="3522825"/>
                  <a:pt x="6400800" y="3274828"/>
                </a:cubicBezTo>
                <a:cubicBezTo>
                  <a:pt x="6408487" y="2798235"/>
                  <a:pt x="6420440" y="2655102"/>
                  <a:pt x="6400800" y="2232837"/>
                </a:cubicBezTo>
                <a:cubicBezTo>
                  <a:pt x="6399636" y="2207803"/>
                  <a:pt x="6392436" y="2183368"/>
                  <a:pt x="6390167" y="2158410"/>
                </a:cubicBezTo>
                <a:cubicBezTo>
                  <a:pt x="6381799" y="2066368"/>
                  <a:pt x="6387026" y="1972590"/>
                  <a:pt x="6368902" y="1881963"/>
                </a:cubicBezTo>
                <a:cubicBezTo>
                  <a:pt x="6352539" y="1800141"/>
                  <a:pt x="6362653" y="1846332"/>
                  <a:pt x="6337004" y="1743740"/>
                </a:cubicBezTo>
                <a:cubicBezTo>
                  <a:pt x="6332362" y="1683395"/>
                  <a:pt x="6328616" y="1595476"/>
                  <a:pt x="6315739" y="1531089"/>
                </a:cubicBezTo>
                <a:cubicBezTo>
                  <a:pt x="6313541" y="1520099"/>
                  <a:pt x="6308056" y="1510004"/>
                  <a:pt x="6305107" y="1499191"/>
                </a:cubicBezTo>
                <a:cubicBezTo>
                  <a:pt x="6297417" y="1470994"/>
                  <a:pt x="6290414" y="1442608"/>
                  <a:pt x="6283842" y="1414130"/>
                </a:cubicBezTo>
                <a:cubicBezTo>
                  <a:pt x="6272179" y="1363591"/>
                  <a:pt x="6270377" y="1341142"/>
                  <a:pt x="6262577" y="1286540"/>
                </a:cubicBezTo>
                <a:cubicBezTo>
                  <a:pt x="6259033" y="1226289"/>
                  <a:pt x="6256956" y="1165933"/>
                  <a:pt x="6251944" y="1105786"/>
                </a:cubicBezTo>
                <a:cubicBezTo>
                  <a:pt x="6249863" y="1080811"/>
                  <a:pt x="6244079" y="1056266"/>
                  <a:pt x="6241311" y="1031358"/>
                </a:cubicBezTo>
                <a:cubicBezTo>
                  <a:pt x="6236988" y="992451"/>
                  <a:pt x="6236215" y="953153"/>
                  <a:pt x="6230679" y="914400"/>
                </a:cubicBezTo>
                <a:cubicBezTo>
                  <a:pt x="6229094" y="903305"/>
                  <a:pt x="6222934" y="893332"/>
                  <a:pt x="6220046" y="882503"/>
                </a:cubicBezTo>
                <a:cubicBezTo>
                  <a:pt x="6208750" y="840144"/>
                  <a:pt x="6202013" y="796501"/>
                  <a:pt x="6188149" y="754912"/>
                </a:cubicBezTo>
                <a:cubicBezTo>
                  <a:pt x="6184605" y="744279"/>
                  <a:pt x="6181931" y="733316"/>
                  <a:pt x="6177516" y="723014"/>
                </a:cubicBezTo>
                <a:cubicBezTo>
                  <a:pt x="6171272" y="708446"/>
                  <a:pt x="6163339" y="694661"/>
                  <a:pt x="6156251" y="680484"/>
                </a:cubicBezTo>
                <a:cubicBezTo>
                  <a:pt x="6152707" y="659219"/>
                  <a:pt x="6151290" y="637488"/>
                  <a:pt x="6145618" y="616689"/>
                </a:cubicBezTo>
                <a:cubicBezTo>
                  <a:pt x="6133613" y="572670"/>
                  <a:pt x="6125563" y="565341"/>
                  <a:pt x="6103088" y="531628"/>
                </a:cubicBezTo>
                <a:cubicBezTo>
                  <a:pt x="6099544" y="517451"/>
                  <a:pt x="6098212" y="502529"/>
                  <a:pt x="6092456" y="489098"/>
                </a:cubicBezTo>
                <a:cubicBezTo>
                  <a:pt x="6082396" y="465623"/>
                  <a:pt x="6067075" y="453084"/>
                  <a:pt x="6049925" y="435935"/>
                </a:cubicBezTo>
                <a:cubicBezTo>
                  <a:pt x="6046381" y="425302"/>
                  <a:pt x="6042372" y="414814"/>
                  <a:pt x="6039293" y="404037"/>
                </a:cubicBezTo>
                <a:cubicBezTo>
                  <a:pt x="6027738" y="363593"/>
                  <a:pt x="6034862" y="361001"/>
                  <a:pt x="6007395" y="329610"/>
                </a:cubicBezTo>
                <a:cubicBezTo>
                  <a:pt x="5990892" y="310750"/>
                  <a:pt x="5968133" y="297299"/>
                  <a:pt x="5954232" y="276447"/>
                </a:cubicBezTo>
                <a:cubicBezTo>
                  <a:pt x="5926750" y="235224"/>
                  <a:pt x="5945090" y="248590"/>
                  <a:pt x="5901070" y="233917"/>
                </a:cubicBezTo>
                <a:cubicBezTo>
                  <a:pt x="5823366" y="182112"/>
                  <a:pt x="5921059" y="245338"/>
                  <a:pt x="5826642" y="191386"/>
                </a:cubicBezTo>
                <a:cubicBezTo>
                  <a:pt x="5815547" y="185046"/>
                  <a:pt x="5806421" y="175311"/>
                  <a:pt x="5794744" y="170121"/>
                </a:cubicBezTo>
                <a:cubicBezTo>
                  <a:pt x="5774261" y="161017"/>
                  <a:pt x="5749600" y="161290"/>
                  <a:pt x="5730949" y="148856"/>
                </a:cubicBezTo>
                <a:cubicBezTo>
                  <a:pt x="5720316" y="141768"/>
                  <a:pt x="5710728" y="132781"/>
                  <a:pt x="5699051" y="127591"/>
                </a:cubicBezTo>
                <a:cubicBezTo>
                  <a:pt x="5678568" y="118487"/>
                  <a:pt x="5656521" y="113414"/>
                  <a:pt x="5635256" y="106326"/>
                </a:cubicBezTo>
                <a:lnTo>
                  <a:pt x="5571460" y="85061"/>
                </a:lnTo>
                <a:cubicBezTo>
                  <a:pt x="5553739" y="81517"/>
                  <a:pt x="5535829" y="78811"/>
                  <a:pt x="5518297" y="74428"/>
                </a:cubicBezTo>
                <a:cubicBezTo>
                  <a:pt x="5507424" y="71710"/>
                  <a:pt x="5497176" y="66875"/>
                  <a:pt x="5486400" y="63796"/>
                </a:cubicBezTo>
                <a:cubicBezTo>
                  <a:pt x="5472349" y="59781"/>
                  <a:pt x="5457921" y="57178"/>
                  <a:pt x="5443870" y="53163"/>
                </a:cubicBezTo>
                <a:cubicBezTo>
                  <a:pt x="5433093" y="50084"/>
                  <a:pt x="5423124" y="43645"/>
                  <a:pt x="5411972" y="42530"/>
                </a:cubicBezTo>
                <a:cubicBezTo>
                  <a:pt x="5351916" y="36524"/>
                  <a:pt x="5291564" y="32976"/>
                  <a:pt x="5231218" y="31898"/>
                </a:cubicBezTo>
                <a:lnTo>
                  <a:pt x="4221125" y="21265"/>
                </a:lnTo>
                <a:lnTo>
                  <a:pt x="3742660" y="10633"/>
                </a:lnTo>
                <a:cubicBezTo>
                  <a:pt x="3707065" y="9339"/>
                  <a:pt x="3671953" y="0"/>
                  <a:pt x="3636335" y="0"/>
                </a:cubicBezTo>
                <a:cubicBezTo>
                  <a:pt x="3320882" y="0"/>
                  <a:pt x="3005470" y="7089"/>
                  <a:pt x="2690037" y="10633"/>
                </a:cubicBezTo>
                <a:cubicBezTo>
                  <a:pt x="2612065" y="14177"/>
                  <a:pt x="2533786" y="13499"/>
                  <a:pt x="2456121" y="21265"/>
                </a:cubicBezTo>
                <a:cubicBezTo>
                  <a:pt x="2427040" y="24173"/>
                  <a:pt x="2371060" y="42530"/>
                  <a:pt x="2371060" y="42530"/>
                </a:cubicBezTo>
                <a:cubicBezTo>
                  <a:pt x="2279662" y="103466"/>
                  <a:pt x="2395293" y="30415"/>
                  <a:pt x="2307265" y="74428"/>
                </a:cubicBezTo>
                <a:cubicBezTo>
                  <a:pt x="2295835" y="80143"/>
                  <a:pt x="2287113" y="90659"/>
                  <a:pt x="2275367" y="95693"/>
                </a:cubicBezTo>
                <a:cubicBezTo>
                  <a:pt x="2261936" y="101449"/>
                  <a:pt x="2246326" y="100706"/>
                  <a:pt x="2232837" y="106326"/>
                </a:cubicBezTo>
                <a:cubicBezTo>
                  <a:pt x="2203576" y="118518"/>
                  <a:pt x="2177210" y="137083"/>
                  <a:pt x="2147777" y="148856"/>
                </a:cubicBezTo>
                <a:cubicBezTo>
                  <a:pt x="2130056" y="155944"/>
                  <a:pt x="2111298" y="160852"/>
                  <a:pt x="2094614" y="170121"/>
                </a:cubicBezTo>
                <a:cubicBezTo>
                  <a:pt x="1981246" y="233103"/>
                  <a:pt x="2135817" y="174109"/>
                  <a:pt x="1988288" y="223284"/>
                </a:cubicBezTo>
                <a:cubicBezTo>
                  <a:pt x="1896882" y="284222"/>
                  <a:pt x="2012529" y="211164"/>
                  <a:pt x="1924493" y="255182"/>
                </a:cubicBezTo>
                <a:cubicBezTo>
                  <a:pt x="1847772" y="293542"/>
                  <a:pt x="1943262" y="260433"/>
                  <a:pt x="1850065" y="297712"/>
                </a:cubicBezTo>
                <a:cubicBezTo>
                  <a:pt x="1829253" y="306037"/>
                  <a:pt x="1786270" y="318977"/>
                  <a:pt x="1786270" y="318977"/>
                </a:cubicBezTo>
                <a:cubicBezTo>
                  <a:pt x="1749153" y="356092"/>
                  <a:pt x="1774515" y="337072"/>
                  <a:pt x="1701209" y="361507"/>
                </a:cubicBezTo>
                <a:lnTo>
                  <a:pt x="1669311" y="372140"/>
                </a:lnTo>
                <a:cubicBezTo>
                  <a:pt x="1665767" y="382772"/>
                  <a:pt x="1664445" y="394427"/>
                  <a:pt x="1658679" y="404037"/>
                </a:cubicBezTo>
                <a:cubicBezTo>
                  <a:pt x="1653521" y="412633"/>
                  <a:pt x="1645242" y="419041"/>
                  <a:pt x="1637414" y="425303"/>
                </a:cubicBezTo>
                <a:cubicBezTo>
                  <a:pt x="1607970" y="448859"/>
                  <a:pt x="1607308" y="445971"/>
                  <a:pt x="1573618" y="457200"/>
                </a:cubicBezTo>
                <a:cubicBezTo>
                  <a:pt x="1559441" y="467833"/>
                  <a:pt x="1545508" y="478798"/>
                  <a:pt x="1531088" y="489098"/>
                </a:cubicBezTo>
                <a:cubicBezTo>
                  <a:pt x="1520690" y="496525"/>
                  <a:pt x="1509169" y="502380"/>
                  <a:pt x="1499191" y="510363"/>
                </a:cubicBezTo>
                <a:cubicBezTo>
                  <a:pt x="1491363" y="516625"/>
                  <a:pt x="1485014" y="524540"/>
                  <a:pt x="1477925" y="531628"/>
                </a:cubicBezTo>
                <a:cubicBezTo>
                  <a:pt x="1474381" y="545805"/>
                  <a:pt x="1473828" y="561088"/>
                  <a:pt x="1467293" y="574158"/>
                </a:cubicBezTo>
                <a:cubicBezTo>
                  <a:pt x="1455863" y="597018"/>
                  <a:pt x="1432845" y="613708"/>
                  <a:pt x="1424763" y="637954"/>
                </a:cubicBezTo>
                <a:cubicBezTo>
                  <a:pt x="1399456" y="713872"/>
                  <a:pt x="1415931" y="683098"/>
                  <a:pt x="1382232" y="733647"/>
                </a:cubicBezTo>
                <a:cubicBezTo>
                  <a:pt x="1378688" y="744279"/>
                  <a:pt x="1374549" y="754731"/>
                  <a:pt x="1371600" y="765544"/>
                </a:cubicBezTo>
                <a:cubicBezTo>
                  <a:pt x="1363910" y="793740"/>
                  <a:pt x="1359577" y="822879"/>
                  <a:pt x="1350335" y="850605"/>
                </a:cubicBezTo>
                <a:cubicBezTo>
                  <a:pt x="1346791" y="861238"/>
                  <a:pt x="1344714" y="872478"/>
                  <a:pt x="1339702" y="882503"/>
                </a:cubicBezTo>
                <a:cubicBezTo>
                  <a:pt x="1333987" y="893932"/>
                  <a:pt x="1323627" y="902723"/>
                  <a:pt x="1318437" y="914400"/>
                </a:cubicBezTo>
                <a:cubicBezTo>
                  <a:pt x="1309333" y="934884"/>
                  <a:pt x="1304261" y="956931"/>
                  <a:pt x="1297172" y="978196"/>
                </a:cubicBezTo>
                <a:lnTo>
                  <a:pt x="1275907" y="1041991"/>
                </a:lnTo>
                <a:cubicBezTo>
                  <a:pt x="1272363" y="1052624"/>
                  <a:pt x="1267992" y="1063016"/>
                  <a:pt x="1265274" y="1073889"/>
                </a:cubicBezTo>
                <a:cubicBezTo>
                  <a:pt x="1261730" y="1088066"/>
                  <a:pt x="1258656" y="1102368"/>
                  <a:pt x="1254642" y="1116419"/>
                </a:cubicBezTo>
                <a:cubicBezTo>
                  <a:pt x="1244864" y="1150642"/>
                  <a:pt x="1235613" y="1161222"/>
                  <a:pt x="1233377" y="1201479"/>
                </a:cubicBezTo>
                <a:cubicBezTo>
                  <a:pt x="1230821" y="1247483"/>
                  <a:pt x="1233377" y="1293628"/>
                  <a:pt x="1233377" y="1339703"/>
                </a:cubicBezTo>
                <a:lnTo>
                  <a:pt x="1233377" y="1360968"/>
                </a:lnTo>
              </a:path>
            </a:pathLst>
          </a:custGeom>
          <a:solidFill>
            <a:schemeClr val="tx2">
              <a:lumMod val="20000"/>
              <a:lumOff val="80000"/>
              <a:alpha val="23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7488324" y="2492896"/>
            <a:ext cx="16977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4247964" y="5085184"/>
            <a:ext cx="16977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8676578" y="5769260"/>
            <a:ext cx="16977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1084131" y="5798300"/>
            <a:ext cx="986167" cy="523220"/>
          </a:xfrm>
          <a:prstGeom prst="rect">
            <a:avLst/>
          </a:prstGeom>
          <a:noFill/>
        </p:spPr>
        <p:txBody>
          <a:bodyPr wrap="none" rtlCol="0">
            <a:spAutoFit/>
          </a:bodyPr>
          <a:lstStyle/>
          <a:p>
            <a:r>
              <a:rPr lang="en-US" altLang="zh-TW" sz="2800" dirty="0" smtClean="0"/>
              <a:t>1983</a:t>
            </a:r>
            <a:endParaRPr lang="zh-TW" altLang="en-US" sz="2800" dirty="0"/>
          </a:p>
        </p:txBody>
      </p:sp>
    </p:spTree>
    <p:extLst>
      <p:ext uri="{BB962C8B-B14F-4D97-AF65-F5344CB8AC3E}">
        <p14:creationId xmlns:p14="http://schemas.microsoft.com/office/powerpoint/2010/main" val="1351771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3.1 </a:t>
            </a:r>
            <a:r>
              <a:rPr lang="en-US" altLang="zh-TW" b="1" dirty="0"/>
              <a:t>Multiple </a:t>
            </a:r>
            <a:r>
              <a:rPr lang="en-US" altLang="zh-TW" b="1" dirty="0" smtClean="0"/>
              <a:t>tiers</a:t>
            </a:r>
            <a:endParaRPr lang="zh-TW" altLang="en-US" b="1" dirty="0"/>
          </a:p>
        </p:txBody>
      </p:sp>
      <p:sp>
        <p:nvSpPr>
          <p:cNvPr id="3" name="內容版面配置區 2"/>
          <p:cNvSpPr>
            <a:spLocks noGrp="1"/>
          </p:cNvSpPr>
          <p:nvPr>
            <p:ph idx="1"/>
          </p:nvPr>
        </p:nvSpPr>
        <p:spPr>
          <a:xfrm>
            <a:off x="762000" y="1412875"/>
            <a:ext cx="7950460" cy="4530725"/>
          </a:xfrm>
        </p:spPr>
        <p:txBody>
          <a:bodyPr/>
          <a:lstStyle/>
          <a:p>
            <a:r>
              <a:rPr lang="en-US" altLang="zh-TW" sz="2400" dirty="0"/>
              <a:t>It also allows </a:t>
            </a:r>
            <a:r>
              <a:rPr lang="en-US" altLang="zh-TW" sz="2400" b="1" dirty="0"/>
              <a:t>private interconnects </a:t>
            </a:r>
            <a:r>
              <a:rPr lang="en-US" altLang="zh-TW" sz="2400" dirty="0"/>
              <a:t>between two members.</a:t>
            </a:r>
            <a:endParaRPr lang="zh-TW" altLang="en-US" sz="2400" dirty="0"/>
          </a:p>
          <a:p>
            <a:r>
              <a:rPr lang="en-US" altLang="zh-TW" sz="2400" dirty="0" smtClean="0"/>
              <a:t>Tier 1 ISPs (providers) provide connectivity to tier 2 ISPs (customers).</a:t>
            </a:r>
          </a:p>
          <a:p>
            <a:r>
              <a:rPr lang="en-US" altLang="zh-TW" sz="2400" dirty="0"/>
              <a:t>Tier </a:t>
            </a:r>
            <a:r>
              <a:rPr lang="en-US" altLang="zh-TW" sz="2400" dirty="0" smtClean="0"/>
              <a:t>2 use </a:t>
            </a:r>
            <a:r>
              <a:rPr lang="en-US" altLang="zh-TW" sz="2400" dirty="0"/>
              <a:t>tier 1 </a:t>
            </a:r>
            <a:r>
              <a:rPr lang="en-US" altLang="zh-TW" sz="2400" dirty="0" smtClean="0"/>
              <a:t>for </a:t>
            </a:r>
            <a:r>
              <a:rPr lang="en-US" altLang="zh-TW" sz="2400" dirty="0"/>
              <a:t>transit </a:t>
            </a:r>
            <a:r>
              <a:rPr lang="en-US" altLang="zh-TW" sz="2400" dirty="0" smtClean="0"/>
              <a:t>service but </a:t>
            </a:r>
            <a:r>
              <a:rPr lang="en-US" altLang="zh-TW" sz="2400" dirty="0"/>
              <a:t>may </a:t>
            </a:r>
            <a:r>
              <a:rPr lang="en-US" altLang="zh-TW" sz="2400" b="1" dirty="0"/>
              <a:t>peer with </a:t>
            </a:r>
            <a:r>
              <a:rPr lang="en-US" altLang="zh-TW" sz="2400" b="1" dirty="0" smtClean="0"/>
              <a:t>others</a:t>
            </a:r>
            <a:endParaRPr lang="en-US" altLang="zh-TW" sz="2400" dirty="0" smtClean="0"/>
          </a:p>
          <a:p>
            <a:r>
              <a:rPr lang="en-US" altLang="zh-TW" sz="2400" dirty="0" smtClean="0"/>
              <a:t>A tier </a:t>
            </a:r>
            <a:r>
              <a:rPr lang="en-US" altLang="zh-TW" sz="2400" dirty="0"/>
              <a:t>1 ISP provides transit service to many tier 2 providers at certain meeting </a:t>
            </a:r>
            <a:r>
              <a:rPr lang="en-US" altLang="zh-TW" sz="2400" dirty="0" smtClean="0"/>
              <a:t>points that are </a:t>
            </a:r>
            <a:r>
              <a:rPr lang="en-US" altLang="zh-TW" sz="2400" dirty="0"/>
              <a:t>commonly referred to as </a:t>
            </a:r>
            <a:r>
              <a:rPr lang="en-US" altLang="zh-TW" sz="2400" b="1" i="1" dirty="0">
                <a:solidFill>
                  <a:srgbClr val="C00000"/>
                </a:solidFill>
              </a:rPr>
              <a:t>Points of Presences (</a:t>
            </a:r>
            <a:r>
              <a:rPr lang="en-US" altLang="zh-TW" sz="2400" b="1" i="1" dirty="0" err="1">
                <a:solidFill>
                  <a:srgbClr val="C00000"/>
                </a:solidFill>
              </a:rPr>
              <a:t>PoPs</a:t>
            </a:r>
            <a:r>
              <a:rPr lang="en-US" altLang="zh-TW" sz="2400" b="1" i="1" dirty="0">
                <a:solidFill>
                  <a:srgbClr val="C00000"/>
                </a:solidFill>
              </a:rPr>
              <a:t>)</a:t>
            </a:r>
            <a:r>
              <a:rPr lang="en-US" altLang="zh-TW" sz="2400" b="1" dirty="0">
                <a:solidFill>
                  <a:srgbClr val="C00000"/>
                </a:solidFill>
              </a:rPr>
              <a:t>.</a:t>
            </a:r>
            <a:endParaRPr lang="en-US" altLang="zh-TW" sz="2400" b="1" dirty="0" smtClean="0">
              <a:solidFill>
                <a:srgbClr val="C00000"/>
              </a:solidFill>
            </a:endParaRPr>
          </a:p>
          <a:p>
            <a:r>
              <a:rPr lang="en-US" altLang="zh-TW" sz="2400" dirty="0"/>
              <a:t>Tier 3 ISPs </a:t>
            </a:r>
            <a:r>
              <a:rPr lang="en-US" altLang="zh-TW" sz="2400" dirty="0" smtClean="0"/>
              <a:t>seek </a:t>
            </a:r>
            <a:r>
              <a:rPr lang="en-US" altLang="zh-TW" sz="2400" dirty="0"/>
              <a:t>transit service </a:t>
            </a:r>
            <a:r>
              <a:rPr lang="en-US" altLang="zh-TW" sz="2400" b="1" dirty="0"/>
              <a:t>only from either tier 2 or </a:t>
            </a:r>
            <a:r>
              <a:rPr lang="en-US" altLang="zh-TW" sz="2400" b="1" dirty="0" smtClean="0"/>
              <a:t>1</a:t>
            </a:r>
            <a:r>
              <a:rPr lang="en-US" altLang="zh-TW" sz="2400" dirty="0" smtClean="0"/>
              <a:t>.</a:t>
            </a:r>
            <a:endParaRPr lang="en-US" altLang="zh-TW" sz="2400" dirty="0"/>
          </a:p>
          <a:p>
            <a:r>
              <a:rPr lang="en-US" altLang="zh-TW" sz="2400" dirty="0"/>
              <a:t>Tier 3 ISPs </a:t>
            </a:r>
            <a:r>
              <a:rPr lang="en-US" altLang="zh-TW" sz="2400" dirty="0" smtClean="0"/>
              <a:t>typically </a:t>
            </a:r>
            <a:r>
              <a:rPr lang="en-US" altLang="zh-TW" sz="2400" dirty="0"/>
              <a:t>not involved in </a:t>
            </a:r>
            <a:r>
              <a:rPr lang="en-US" altLang="zh-TW" sz="2400" u="sng" dirty="0"/>
              <a:t>public peering</a:t>
            </a:r>
            <a:r>
              <a:rPr lang="en-US" altLang="zh-TW" sz="2400" dirty="0"/>
              <a:t>, although they may do some </a:t>
            </a:r>
            <a:r>
              <a:rPr lang="en-US" altLang="zh-TW" sz="2400" u="sng" dirty="0"/>
              <a:t>private peering</a:t>
            </a:r>
            <a:r>
              <a:rPr lang="en-US" altLang="zh-TW" sz="2400" dirty="0" smtClean="0"/>
              <a:t>.</a:t>
            </a:r>
          </a:p>
          <a:p>
            <a:r>
              <a:rPr lang="en-US" altLang="zh-TW" sz="2400" dirty="0"/>
              <a:t>T</a:t>
            </a:r>
            <a:r>
              <a:rPr lang="en-US" altLang="zh-TW" sz="2400" dirty="0" smtClean="0"/>
              <a:t>ier </a:t>
            </a:r>
            <a:r>
              <a:rPr lang="en-US" altLang="zh-TW" sz="2400" dirty="0"/>
              <a:t>4 ISPs require transit connectivity from tier 3 </a:t>
            </a:r>
            <a:r>
              <a:rPr lang="en-US" altLang="zh-TW" sz="2400" dirty="0" smtClean="0"/>
              <a:t>providers.</a:t>
            </a:r>
            <a:endParaRPr lang="zh-TW" altLang="en-US" sz="2400" dirty="0"/>
          </a:p>
        </p:txBody>
      </p:sp>
    </p:spTree>
    <p:extLst>
      <p:ext uri="{BB962C8B-B14F-4D97-AF65-F5344CB8AC3E}">
        <p14:creationId xmlns:p14="http://schemas.microsoft.com/office/powerpoint/2010/main" val="22340547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smtClean="0"/>
              <a:t>3.1 </a:t>
            </a:r>
            <a:r>
              <a:rPr lang="en-US" altLang="zh-TW" sz="3200" b="1" dirty="0"/>
              <a:t>Multiple tiers</a:t>
            </a:r>
            <a:endParaRPr lang="zh-TW" altLang="en-US" sz="3200" b="1" dirty="0"/>
          </a:p>
        </p:txBody>
      </p:sp>
      <p:sp>
        <p:nvSpPr>
          <p:cNvPr id="3" name="內容版面配置區 2"/>
          <p:cNvSpPr>
            <a:spLocks noGrp="1"/>
          </p:cNvSpPr>
          <p:nvPr>
            <p:ph idx="1"/>
          </p:nvPr>
        </p:nvSpPr>
        <p:spPr/>
        <p:txBody>
          <a:bodyPr/>
          <a:lstStyle/>
          <a:p>
            <a:r>
              <a:rPr lang="en-US" altLang="zh-TW" sz="2600" dirty="0" smtClean="0"/>
              <a:t>CDN providers want </a:t>
            </a:r>
            <a:r>
              <a:rPr lang="en-US" altLang="zh-TW" sz="2600" dirty="0"/>
              <a:t>to be located close to tier 1 </a:t>
            </a:r>
            <a:r>
              <a:rPr lang="en-US" altLang="zh-TW" sz="2600" dirty="0" smtClean="0"/>
              <a:t>ISPs. </a:t>
            </a:r>
          </a:p>
          <a:p>
            <a:r>
              <a:rPr lang="en-US" altLang="zh-TW" sz="2800" dirty="0" smtClean="0"/>
              <a:t>They </a:t>
            </a:r>
            <a:r>
              <a:rPr lang="en-US" altLang="zh-TW" sz="2800" dirty="0"/>
              <a:t>usually have two options: </a:t>
            </a:r>
            <a:endParaRPr lang="en-US" altLang="zh-TW" sz="2800" dirty="0" smtClean="0"/>
          </a:p>
          <a:p>
            <a:pPr lvl="1"/>
            <a:r>
              <a:rPr lang="en-US" altLang="zh-TW" sz="2400" b="1" dirty="0" smtClean="0">
                <a:solidFill>
                  <a:srgbClr val="C00000"/>
                </a:solidFill>
              </a:rPr>
              <a:t>(</a:t>
            </a:r>
            <a:r>
              <a:rPr lang="en-US" altLang="zh-TW" sz="2400" b="1" dirty="0">
                <a:solidFill>
                  <a:srgbClr val="C00000"/>
                </a:solidFill>
              </a:rPr>
              <a:t>1)</a:t>
            </a:r>
            <a:r>
              <a:rPr lang="en-US" altLang="zh-TW" sz="2400" dirty="0"/>
              <a:t> </a:t>
            </a:r>
            <a:r>
              <a:rPr lang="en-US" altLang="zh-TW" sz="2400" dirty="0" smtClean="0"/>
              <a:t>their </a:t>
            </a:r>
            <a:r>
              <a:rPr lang="en-US" altLang="zh-TW" sz="2400" dirty="0"/>
              <a:t>web servers </a:t>
            </a:r>
            <a:r>
              <a:rPr lang="en-US" altLang="zh-TW" sz="2400" dirty="0" smtClean="0"/>
              <a:t>host </a:t>
            </a:r>
            <a:r>
              <a:rPr lang="en-US" altLang="zh-TW" sz="2400" dirty="0"/>
              <a:t>directly </a:t>
            </a:r>
            <a:r>
              <a:rPr lang="en-US" altLang="zh-TW" sz="2400" dirty="0" smtClean="0"/>
              <a:t>on one </a:t>
            </a:r>
            <a:r>
              <a:rPr lang="en-US" altLang="zh-TW" sz="2400" dirty="0"/>
              <a:t>of the tier 1 ISPs; </a:t>
            </a:r>
            <a:r>
              <a:rPr lang="en-US" altLang="zh-TW" sz="2400" dirty="0" smtClean="0"/>
              <a:t>(no </a:t>
            </a:r>
            <a:r>
              <a:rPr lang="en-US" altLang="zh-TW" sz="2400" dirty="0"/>
              <a:t>AS number is </a:t>
            </a:r>
            <a:r>
              <a:rPr lang="en-US" altLang="zh-TW" sz="2400" dirty="0" smtClean="0"/>
              <a:t>necessary), </a:t>
            </a:r>
          </a:p>
          <a:p>
            <a:pPr lvl="1"/>
            <a:r>
              <a:rPr lang="en-US" altLang="zh-TW" sz="2400" b="1" dirty="0" smtClean="0">
                <a:solidFill>
                  <a:srgbClr val="C00000"/>
                </a:solidFill>
              </a:rPr>
              <a:t>(</a:t>
            </a:r>
            <a:r>
              <a:rPr lang="en-US" altLang="zh-TW" sz="2400" b="1" dirty="0">
                <a:solidFill>
                  <a:srgbClr val="C00000"/>
                </a:solidFill>
              </a:rPr>
              <a:t>2)</a:t>
            </a:r>
            <a:r>
              <a:rPr lang="en-US" altLang="zh-TW" sz="2400" dirty="0"/>
              <a:t> </a:t>
            </a:r>
            <a:r>
              <a:rPr lang="en-US" altLang="zh-TW" sz="2400" dirty="0" smtClean="0"/>
              <a:t>their </a:t>
            </a:r>
            <a:r>
              <a:rPr lang="en-US" altLang="zh-TW" sz="2400" dirty="0"/>
              <a:t>series of </a:t>
            </a:r>
            <a:r>
              <a:rPr lang="en-US" altLang="zh-TW" sz="2400" dirty="0" smtClean="0"/>
              <a:t>web servers </a:t>
            </a:r>
            <a:r>
              <a:rPr lang="en-US" altLang="zh-TW" sz="2400" dirty="0"/>
              <a:t>connected through routers to form a network with their own AS number, and </a:t>
            </a:r>
            <a:r>
              <a:rPr lang="en-US" altLang="zh-TW" sz="2400" dirty="0" smtClean="0"/>
              <a:t>then have </a:t>
            </a:r>
            <a:r>
              <a:rPr lang="en-US" altLang="zh-TW" sz="2400" dirty="0"/>
              <a:t>peering with every major provider at major peering points or through private peering.</a:t>
            </a:r>
          </a:p>
          <a:p>
            <a:r>
              <a:rPr lang="en-US" altLang="zh-TW" sz="2400" dirty="0"/>
              <a:t>If they choose option 2, they do not exactly fall into one of the </a:t>
            </a:r>
            <a:r>
              <a:rPr lang="en-US" altLang="zh-TW" sz="2400" dirty="0" err="1"/>
              <a:t>tiering</a:t>
            </a:r>
            <a:r>
              <a:rPr lang="en-US" altLang="zh-TW" sz="2400" dirty="0"/>
              <a:t> </a:t>
            </a:r>
            <a:r>
              <a:rPr lang="en-US" altLang="zh-TW" sz="2400" dirty="0" smtClean="0"/>
              <a:t>providers-called </a:t>
            </a:r>
            <a:r>
              <a:rPr lang="en-US" altLang="zh-TW" sz="2400" i="1" dirty="0"/>
              <a:t>content delivery service </a:t>
            </a:r>
            <a:r>
              <a:rPr lang="en-US" altLang="zh-TW" sz="2400" dirty="0"/>
              <a:t>(CDS) ISPs. </a:t>
            </a:r>
            <a:r>
              <a:rPr lang="en-US" altLang="zh-TW" sz="2400" dirty="0" smtClean="0"/>
              <a:t>CDS </a:t>
            </a:r>
            <a:r>
              <a:rPr lang="en-US" altLang="zh-TW" sz="2400" dirty="0"/>
              <a:t>ISPs </a:t>
            </a:r>
            <a:r>
              <a:rPr lang="en-US" altLang="zh-TW" sz="2400" dirty="0" smtClean="0"/>
              <a:t>examples: Google</a:t>
            </a:r>
            <a:r>
              <a:rPr lang="en-US" altLang="zh-TW" sz="2400" dirty="0"/>
              <a:t>, Yahoo!, </a:t>
            </a:r>
            <a:r>
              <a:rPr lang="en-US" altLang="zh-TW" sz="2400" dirty="0" smtClean="0"/>
              <a:t>and Akamai</a:t>
            </a:r>
            <a:r>
              <a:rPr lang="en-US" altLang="zh-TW" sz="2400" dirty="0"/>
              <a:t>.</a:t>
            </a:r>
          </a:p>
        </p:txBody>
      </p:sp>
    </p:spTree>
    <p:extLst>
      <p:ext uri="{BB962C8B-B14F-4D97-AF65-F5344CB8AC3E}">
        <p14:creationId xmlns:p14="http://schemas.microsoft.com/office/powerpoint/2010/main" val="1185355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1" dirty="0" smtClean="0"/>
              <a:t>3.1 Internet Exchange</a:t>
            </a:r>
            <a:endParaRPr lang="zh-TW" altLang="en-US" sz="3200" b="1" dirty="0"/>
          </a:p>
        </p:txBody>
      </p:sp>
      <p:sp>
        <p:nvSpPr>
          <p:cNvPr id="3" name="內容版面配置區 2"/>
          <p:cNvSpPr>
            <a:spLocks noGrp="1"/>
          </p:cNvSpPr>
          <p:nvPr>
            <p:ph idx="1"/>
          </p:nvPr>
        </p:nvSpPr>
        <p:spPr/>
        <p:txBody>
          <a:bodyPr/>
          <a:lstStyle/>
          <a:p>
            <a:r>
              <a:rPr lang="en-US" altLang="zh-TW" sz="2400" dirty="0"/>
              <a:t>No clear rule to indicate who is/</a:t>
            </a:r>
            <a:r>
              <a:rPr lang="en-US" altLang="zh-TW" sz="2400" dirty="0" err="1"/>
              <a:t>isnot</a:t>
            </a:r>
            <a:r>
              <a:rPr lang="en-US" altLang="zh-TW" sz="2400" dirty="0"/>
              <a:t> a certain tier ISP. </a:t>
            </a:r>
          </a:p>
          <a:p>
            <a:r>
              <a:rPr lang="en-US" altLang="zh-TW" sz="2400" dirty="0"/>
              <a:t>No authority defines tiers of networks in the Internet.  </a:t>
            </a:r>
          </a:p>
          <a:p>
            <a:r>
              <a:rPr lang="en-US" altLang="zh-TW" sz="2400" dirty="0" smtClean="0"/>
              <a:t>Currently</a:t>
            </a:r>
            <a:r>
              <a:rPr lang="en-US" altLang="zh-TW" sz="2400" dirty="0"/>
              <a:t>, </a:t>
            </a:r>
            <a:r>
              <a:rPr lang="en-US" altLang="zh-TW" sz="2400" dirty="0" err="1"/>
              <a:t>Deutscher</a:t>
            </a:r>
            <a:r>
              <a:rPr lang="en-US" altLang="zh-TW" sz="2400" dirty="0"/>
              <a:t> Commercial Internet Exchange (DE-CIX) considered the largest exchange point, has a flexible policy; it lets providers of different size to connect to its exchange point allowing each provider to set their own peering restrictions, including allowing private interconnects between two members. </a:t>
            </a:r>
          </a:p>
          <a:p>
            <a:r>
              <a:rPr lang="en-US" altLang="zh-TW" sz="2400" dirty="0" smtClean="0"/>
              <a:t>The second be Amsterdam </a:t>
            </a:r>
            <a:r>
              <a:rPr lang="en-US" altLang="zh-TW" sz="2400" dirty="0"/>
              <a:t>Internet </a:t>
            </a:r>
            <a:r>
              <a:rPr lang="en-US" altLang="zh-TW" sz="2400" dirty="0" smtClean="0"/>
              <a:t>Exchange (AMS-IX). </a:t>
            </a:r>
            <a:r>
              <a:rPr lang="en-US" altLang="zh-TW" sz="2400" dirty="0"/>
              <a:t>As </a:t>
            </a:r>
            <a:r>
              <a:rPr lang="en-US" altLang="zh-TW" sz="2400" dirty="0" smtClean="0"/>
              <a:t>in May 2015, DE-CIX/AMS-IX </a:t>
            </a:r>
            <a:r>
              <a:rPr lang="en-US" altLang="zh-TW" sz="2400" dirty="0"/>
              <a:t>has about </a:t>
            </a:r>
            <a:r>
              <a:rPr lang="en-US" altLang="zh-TW" sz="2400" dirty="0" smtClean="0"/>
              <a:t>610/710 members; </a:t>
            </a:r>
            <a:r>
              <a:rPr lang="en-US" altLang="zh-TW" sz="2400" dirty="0"/>
              <a:t>the peak </a:t>
            </a:r>
            <a:r>
              <a:rPr lang="en-US" altLang="zh-TW" sz="2400" dirty="0" smtClean="0"/>
              <a:t>rate is 4/3.7 </a:t>
            </a:r>
            <a:r>
              <a:rPr lang="en-US" altLang="zh-TW" sz="2400" dirty="0" err="1" smtClean="0"/>
              <a:t>Tbps</a:t>
            </a:r>
            <a:r>
              <a:rPr lang="en-US" altLang="zh-TW" sz="2400" dirty="0" smtClean="0"/>
              <a:t> and average is 2.5/2.3 </a:t>
            </a:r>
            <a:r>
              <a:rPr lang="en-US" altLang="zh-TW" sz="2400" dirty="0" err="1" smtClean="0"/>
              <a:t>Tbps</a:t>
            </a:r>
            <a:r>
              <a:rPr lang="en-US" altLang="zh-TW" sz="2400" dirty="0" smtClean="0"/>
              <a:t>, respectively.</a:t>
            </a:r>
            <a:endParaRPr lang="en-US" altLang="zh-TW" sz="2400" dirty="0"/>
          </a:p>
        </p:txBody>
      </p:sp>
    </p:spTree>
    <p:extLst>
      <p:ext uri="{BB962C8B-B14F-4D97-AF65-F5344CB8AC3E}">
        <p14:creationId xmlns:p14="http://schemas.microsoft.com/office/powerpoint/2010/main" val="83256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5087" y="656692"/>
            <a:ext cx="8229600" cy="566936"/>
          </a:xfrm>
        </p:spPr>
        <p:txBody>
          <a:bodyPr/>
          <a:lstStyle/>
          <a:p>
            <a:r>
              <a:rPr lang="en-US" altLang="zh-TW" b="1" dirty="0" smtClean="0"/>
              <a:t>3.2 </a:t>
            </a:r>
            <a:r>
              <a:rPr lang="en-US" altLang="zh-TW" b="1" dirty="0"/>
              <a:t>Three </a:t>
            </a:r>
            <a:r>
              <a:rPr lang="en-US" altLang="zh-TW" b="1" dirty="0" smtClean="0"/>
              <a:t>representative sessions</a:t>
            </a:r>
            <a:endParaRPr lang="zh-TW" altLang="en-US" b="1" dirty="0"/>
          </a:p>
        </p:txBody>
      </p:sp>
      <p:sp>
        <p:nvSpPr>
          <p:cNvPr id="3" name="內容版面配置區 2"/>
          <p:cNvSpPr>
            <a:spLocks noGrp="1"/>
          </p:cNvSpPr>
          <p:nvPr>
            <p:ph idx="1"/>
          </p:nvPr>
        </p:nvSpPr>
        <p:spPr/>
        <p:txBody>
          <a:bodyPr/>
          <a:lstStyle/>
          <a:p>
            <a:r>
              <a:rPr lang="en-US" altLang="zh-TW" dirty="0" smtClean="0"/>
              <a:t>We </a:t>
            </a:r>
            <a:r>
              <a:rPr lang="en-US" altLang="zh-TW" dirty="0"/>
              <a:t>will illustrate three representative sessions using </a:t>
            </a:r>
            <a:r>
              <a:rPr lang="en-US" altLang="zh-TW" dirty="0" smtClean="0"/>
              <a:t>the architecture.</a:t>
            </a:r>
          </a:p>
          <a:p>
            <a:pPr lvl="1"/>
            <a:r>
              <a:rPr lang="en-US" altLang="zh-TW" dirty="0"/>
              <a:t>F</a:t>
            </a:r>
            <a:r>
              <a:rPr lang="en-US" altLang="zh-TW" dirty="0" smtClean="0"/>
              <a:t>rom </a:t>
            </a:r>
            <a:r>
              <a:rPr lang="en-US" altLang="zh-TW" dirty="0"/>
              <a:t>user U1 to server </a:t>
            </a:r>
            <a:r>
              <a:rPr lang="en-US" altLang="zh-TW" dirty="0" smtClean="0"/>
              <a:t>S1.</a:t>
            </a:r>
          </a:p>
          <a:p>
            <a:pPr lvl="1"/>
            <a:r>
              <a:rPr lang="en-US" altLang="zh-TW" dirty="0"/>
              <a:t>F</a:t>
            </a:r>
            <a:r>
              <a:rPr lang="en-US" altLang="zh-TW" dirty="0" smtClean="0"/>
              <a:t>rom </a:t>
            </a:r>
            <a:r>
              <a:rPr lang="en-US" altLang="zh-TW" dirty="0"/>
              <a:t>user U2 to server </a:t>
            </a:r>
            <a:r>
              <a:rPr lang="en-US" altLang="zh-TW" dirty="0" smtClean="0"/>
              <a:t>S2.</a:t>
            </a:r>
            <a:endParaRPr lang="en-US" altLang="zh-TW" dirty="0"/>
          </a:p>
          <a:p>
            <a:pPr lvl="1"/>
            <a:r>
              <a:rPr lang="en-US" altLang="zh-TW" dirty="0" smtClean="0"/>
              <a:t>From </a:t>
            </a:r>
            <a:r>
              <a:rPr lang="en-US" altLang="zh-TW" dirty="0"/>
              <a:t>user U3 to server </a:t>
            </a:r>
            <a:r>
              <a:rPr lang="en-US" altLang="zh-TW" dirty="0" smtClean="0"/>
              <a:t>S2.</a:t>
            </a:r>
          </a:p>
          <a:p>
            <a:r>
              <a:rPr lang="en-US" altLang="zh-TW" dirty="0" smtClean="0"/>
              <a:t>The </a:t>
            </a:r>
            <a:r>
              <a:rPr lang="en-US" altLang="zh-TW" dirty="0"/>
              <a:t>original topology that there are multiple paths for each of these sessions.</a:t>
            </a:r>
            <a:endParaRPr lang="zh-TW" altLang="en-US" dirty="0"/>
          </a:p>
        </p:txBody>
      </p:sp>
    </p:spTree>
    <p:extLst>
      <p:ext uri="{BB962C8B-B14F-4D97-AF65-F5344CB8AC3E}">
        <p14:creationId xmlns:p14="http://schemas.microsoft.com/office/powerpoint/2010/main" val="1247636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0"/>
            <a:ext cx="9128971" cy="6858000"/>
          </a:xfrm>
          <a:prstGeom prst="rect">
            <a:avLst/>
          </a:prstGeom>
          <a:solidFill>
            <a:schemeClr val="bg1"/>
          </a:solidFill>
          <a:ln>
            <a:noFill/>
          </a:ln>
          <a:effectLst/>
          <a:extLst/>
        </p:spPr>
      </p:pic>
      <p:cxnSp>
        <p:nvCxnSpPr>
          <p:cNvPr id="3" name="直線單箭頭接點 2"/>
          <p:cNvCxnSpPr/>
          <p:nvPr/>
        </p:nvCxnSpPr>
        <p:spPr>
          <a:xfrm flipH="1">
            <a:off x="2951820" y="2600908"/>
            <a:ext cx="324036" cy="288032"/>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flipH="1" flipV="1">
            <a:off x="3167844" y="3897052"/>
            <a:ext cx="864096" cy="432048"/>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a:off x="4283968" y="3140968"/>
            <a:ext cx="216024" cy="1044116"/>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3419872" y="3320988"/>
            <a:ext cx="1764196" cy="396044"/>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H="1" flipV="1">
            <a:off x="5436096" y="1916832"/>
            <a:ext cx="720080" cy="864096"/>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a:off x="5364088" y="4185084"/>
            <a:ext cx="324036" cy="756084"/>
          </a:xfrm>
          <a:prstGeom prst="straightConnector1">
            <a:avLst/>
          </a:prstGeom>
          <a:ln w="50800">
            <a:solidFill>
              <a:srgbClr val="FF0000"/>
            </a:solidFill>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049942" y="2132856"/>
            <a:ext cx="594066"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6048164" y="3410998"/>
            <a:ext cx="594066"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1961710" y="3413455"/>
            <a:ext cx="594066"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4053939" y="4797152"/>
            <a:ext cx="594066"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7797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3.2 </a:t>
            </a:r>
            <a:r>
              <a:rPr lang="en-US" altLang="zh-TW" b="1" dirty="0"/>
              <a:t>The session from U1 to </a:t>
            </a:r>
            <a:r>
              <a:rPr lang="en-US" altLang="zh-TW" b="1" dirty="0" smtClean="0"/>
              <a:t>S1</a:t>
            </a:r>
            <a:endParaRPr lang="zh-TW" altLang="en-US" b="1" dirty="0"/>
          </a:p>
        </p:txBody>
      </p:sp>
      <p:sp>
        <p:nvSpPr>
          <p:cNvPr id="3" name="內容版面配置區 2"/>
          <p:cNvSpPr>
            <a:spLocks noGrp="1"/>
          </p:cNvSpPr>
          <p:nvPr>
            <p:ph idx="1"/>
          </p:nvPr>
        </p:nvSpPr>
        <p:spPr>
          <a:xfrm>
            <a:off x="762000" y="1484785"/>
            <a:ext cx="4710100" cy="3204356"/>
          </a:xfrm>
        </p:spPr>
        <p:txBody>
          <a:bodyPr/>
          <a:lstStyle/>
          <a:p>
            <a:r>
              <a:rPr lang="en-US" altLang="zh-TW" dirty="0" smtClean="0"/>
              <a:t>There </a:t>
            </a:r>
            <a:r>
              <a:rPr lang="en-US" altLang="zh-TW" dirty="0"/>
              <a:t>are two </a:t>
            </a:r>
            <a:r>
              <a:rPr lang="en-US" altLang="zh-TW" dirty="0" smtClean="0"/>
              <a:t>AS-paths.</a:t>
            </a:r>
          </a:p>
          <a:p>
            <a:r>
              <a:rPr lang="en-US" altLang="zh-TW" dirty="0"/>
              <a:t>T</a:t>
            </a:r>
            <a:r>
              <a:rPr lang="en-US" altLang="zh-TW" dirty="0" smtClean="0"/>
              <a:t>he </a:t>
            </a:r>
            <a:r>
              <a:rPr lang="en-US" altLang="zh-TW" dirty="0"/>
              <a:t>AS-path with </a:t>
            </a:r>
            <a:r>
              <a:rPr lang="en-US" altLang="zh-TW" b="1" dirty="0" smtClean="0"/>
              <a:t>the</a:t>
            </a:r>
            <a:r>
              <a:rPr lang="zh-TW" altLang="en-US" dirty="0" smtClean="0"/>
              <a:t> </a:t>
            </a:r>
            <a:r>
              <a:rPr lang="en-US" altLang="zh-TW" b="1" dirty="0" smtClean="0"/>
              <a:t>shorter </a:t>
            </a:r>
            <a:r>
              <a:rPr lang="en-US" altLang="zh-TW" b="1" dirty="0"/>
              <a:t>AS length </a:t>
            </a:r>
            <a:r>
              <a:rPr lang="en-US" altLang="zh-TW" dirty="0"/>
              <a:t>is chosen since there is private peering between respective </a:t>
            </a:r>
            <a:r>
              <a:rPr lang="en-US" altLang="zh-TW" dirty="0" smtClean="0"/>
              <a:t>pier</a:t>
            </a:r>
            <a:r>
              <a:rPr lang="zh-TW" altLang="en-US" dirty="0" smtClean="0"/>
              <a:t> </a:t>
            </a:r>
            <a:r>
              <a:rPr lang="en-US" altLang="zh-TW" dirty="0" smtClean="0"/>
              <a:t>2 </a:t>
            </a:r>
            <a:r>
              <a:rPr lang="en-US" altLang="zh-TW" dirty="0"/>
              <a:t>ISPs.</a:t>
            </a:r>
            <a:endParaRPr lang="zh-TW" alt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41413"/>
            <a:ext cx="3454152" cy="507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0770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8" y="162826"/>
            <a:ext cx="9128971" cy="6379734"/>
          </a:xfrm>
          <a:prstGeom prst="rect">
            <a:avLst/>
          </a:prstGeom>
          <a:solidFill>
            <a:schemeClr val="bg1"/>
          </a:solidFill>
          <a:ln>
            <a:noFill/>
          </a:ln>
          <a:effectLst/>
          <a:extLst/>
        </p:spPr>
      </p:pic>
      <p:sp>
        <p:nvSpPr>
          <p:cNvPr id="14" name="手繪多邊形 13"/>
          <p:cNvSpPr/>
          <p:nvPr/>
        </p:nvSpPr>
        <p:spPr>
          <a:xfrm>
            <a:off x="5578997" y="1192192"/>
            <a:ext cx="1620456" cy="3559583"/>
          </a:xfrm>
          <a:custGeom>
            <a:avLst/>
            <a:gdLst>
              <a:gd name="connsiteX0" fmla="*/ 1620456 w 1620456"/>
              <a:gd name="connsiteY0" fmla="*/ 219919 h 3559583"/>
              <a:gd name="connsiteX1" fmla="*/ 1539433 w 1620456"/>
              <a:gd name="connsiteY1" fmla="*/ 150471 h 3559583"/>
              <a:gd name="connsiteX2" fmla="*/ 1481560 w 1620456"/>
              <a:gd name="connsiteY2" fmla="*/ 92598 h 3559583"/>
              <a:gd name="connsiteX3" fmla="*/ 1423687 w 1620456"/>
              <a:gd name="connsiteY3" fmla="*/ 46299 h 3559583"/>
              <a:gd name="connsiteX4" fmla="*/ 1400537 w 1620456"/>
              <a:gd name="connsiteY4" fmla="*/ 23150 h 3559583"/>
              <a:gd name="connsiteX5" fmla="*/ 1319514 w 1620456"/>
              <a:gd name="connsiteY5" fmla="*/ 0 h 3559583"/>
              <a:gd name="connsiteX6" fmla="*/ 1226917 w 1620456"/>
              <a:gd name="connsiteY6" fmla="*/ 11575 h 3559583"/>
              <a:gd name="connsiteX7" fmla="*/ 1169044 w 1620456"/>
              <a:gd name="connsiteY7" fmla="*/ 104173 h 3559583"/>
              <a:gd name="connsiteX8" fmla="*/ 1157469 w 1620456"/>
              <a:gd name="connsiteY8" fmla="*/ 138897 h 3559583"/>
              <a:gd name="connsiteX9" fmla="*/ 1134319 w 1620456"/>
              <a:gd name="connsiteY9" fmla="*/ 162046 h 3559583"/>
              <a:gd name="connsiteX10" fmla="*/ 1111170 w 1620456"/>
              <a:gd name="connsiteY10" fmla="*/ 231494 h 3559583"/>
              <a:gd name="connsiteX11" fmla="*/ 1088021 w 1620456"/>
              <a:gd name="connsiteY11" fmla="*/ 416689 h 3559583"/>
              <a:gd name="connsiteX12" fmla="*/ 1111170 w 1620456"/>
              <a:gd name="connsiteY12" fmla="*/ 567160 h 3559583"/>
              <a:gd name="connsiteX13" fmla="*/ 1134319 w 1620456"/>
              <a:gd name="connsiteY13" fmla="*/ 636608 h 3559583"/>
              <a:gd name="connsiteX14" fmla="*/ 1157469 w 1620456"/>
              <a:gd name="connsiteY14" fmla="*/ 659757 h 3559583"/>
              <a:gd name="connsiteX15" fmla="*/ 1192193 w 1620456"/>
              <a:gd name="connsiteY15" fmla="*/ 763930 h 3559583"/>
              <a:gd name="connsiteX16" fmla="*/ 1215342 w 1620456"/>
              <a:gd name="connsiteY16" fmla="*/ 833378 h 3559583"/>
              <a:gd name="connsiteX17" fmla="*/ 1226917 w 1620456"/>
              <a:gd name="connsiteY17" fmla="*/ 902826 h 3559583"/>
              <a:gd name="connsiteX18" fmla="*/ 1215342 w 1620456"/>
              <a:gd name="connsiteY18" fmla="*/ 1111170 h 3559583"/>
              <a:gd name="connsiteX19" fmla="*/ 1203768 w 1620456"/>
              <a:gd name="connsiteY19" fmla="*/ 1145894 h 3559583"/>
              <a:gd name="connsiteX20" fmla="*/ 1157469 w 1620456"/>
              <a:gd name="connsiteY20" fmla="*/ 1192193 h 3559583"/>
              <a:gd name="connsiteX21" fmla="*/ 1122745 w 1620456"/>
              <a:gd name="connsiteY21" fmla="*/ 1203767 h 3559583"/>
              <a:gd name="connsiteX22" fmla="*/ 1099595 w 1620456"/>
              <a:gd name="connsiteY22" fmla="*/ 1226917 h 3559583"/>
              <a:gd name="connsiteX23" fmla="*/ 995423 w 1620456"/>
              <a:gd name="connsiteY23" fmla="*/ 1284790 h 3559583"/>
              <a:gd name="connsiteX24" fmla="*/ 972274 w 1620456"/>
              <a:gd name="connsiteY24" fmla="*/ 1307940 h 3559583"/>
              <a:gd name="connsiteX25" fmla="*/ 891251 w 1620456"/>
              <a:gd name="connsiteY25" fmla="*/ 1377388 h 3559583"/>
              <a:gd name="connsiteX26" fmla="*/ 844952 w 1620456"/>
              <a:gd name="connsiteY26" fmla="*/ 1435261 h 3559583"/>
              <a:gd name="connsiteX27" fmla="*/ 775504 w 1620456"/>
              <a:gd name="connsiteY27" fmla="*/ 1458411 h 3559583"/>
              <a:gd name="connsiteX28" fmla="*/ 706056 w 1620456"/>
              <a:gd name="connsiteY28" fmla="*/ 1493135 h 3559583"/>
              <a:gd name="connsiteX29" fmla="*/ 671332 w 1620456"/>
              <a:gd name="connsiteY29" fmla="*/ 1516284 h 3559583"/>
              <a:gd name="connsiteX30" fmla="*/ 636608 w 1620456"/>
              <a:gd name="connsiteY30" fmla="*/ 1527859 h 3559583"/>
              <a:gd name="connsiteX31" fmla="*/ 567160 w 1620456"/>
              <a:gd name="connsiteY31" fmla="*/ 1574157 h 3559583"/>
              <a:gd name="connsiteX32" fmla="*/ 532436 w 1620456"/>
              <a:gd name="connsiteY32" fmla="*/ 1585732 h 3559583"/>
              <a:gd name="connsiteX33" fmla="*/ 497712 w 1620456"/>
              <a:gd name="connsiteY33" fmla="*/ 1608881 h 3559583"/>
              <a:gd name="connsiteX34" fmla="*/ 474562 w 1620456"/>
              <a:gd name="connsiteY34" fmla="*/ 1632031 h 3559583"/>
              <a:gd name="connsiteX35" fmla="*/ 439838 w 1620456"/>
              <a:gd name="connsiteY35" fmla="*/ 1643605 h 3559583"/>
              <a:gd name="connsiteX36" fmla="*/ 405114 w 1620456"/>
              <a:gd name="connsiteY36" fmla="*/ 1701479 h 3559583"/>
              <a:gd name="connsiteX37" fmla="*/ 370390 w 1620456"/>
              <a:gd name="connsiteY37" fmla="*/ 1759352 h 3559583"/>
              <a:gd name="connsiteX38" fmla="*/ 347241 w 1620456"/>
              <a:gd name="connsiteY38" fmla="*/ 1828800 h 3559583"/>
              <a:gd name="connsiteX39" fmla="*/ 300942 w 1620456"/>
              <a:gd name="connsiteY39" fmla="*/ 1875099 h 3559583"/>
              <a:gd name="connsiteX40" fmla="*/ 266218 w 1620456"/>
              <a:gd name="connsiteY40" fmla="*/ 1990846 h 3559583"/>
              <a:gd name="connsiteX41" fmla="*/ 243069 w 1620456"/>
              <a:gd name="connsiteY41" fmla="*/ 2025570 h 3559583"/>
              <a:gd name="connsiteX42" fmla="*/ 208345 w 1620456"/>
              <a:gd name="connsiteY42" fmla="*/ 2129742 h 3559583"/>
              <a:gd name="connsiteX43" fmla="*/ 173621 w 1620456"/>
              <a:gd name="connsiteY43" fmla="*/ 2233914 h 3559583"/>
              <a:gd name="connsiteX44" fmla="*/ 162046 w 1620456"/>
              <a:gd name="connsiteY44" fmla="*/ 2268638 h 3559583"/>
              <a:gd name="connsiteX45" fmla="*/ 150471 w 1620456"/>
              <a:gd name="connsiteY45" fmla="*/ 2500132 h 3559583"/>
              <a:gd name="connsiteX46" fmla="*/ 138897 w 1620456"/>
              <a:gd name="connsiteY46" fmla="*/ 2569580 h 3559583"/>
              <a:gd name="connsiteX47" fmla="*/ 127322 w 1620456"/>
              <a:gd name="connsiteY47" fmla="*/ 2662178 h 3559583"/>
              <a:gd name="connsiteX48" fmla="*/ 104173 w 1620456"/>
              <a:gd name="connsiteY48" fmla="*/ 2824223 h 3559583"/>
              <a:gd name="connsiteX49" fmla="*/ 57874 w 1620456"/>
              <a:gd name="connsiteY49" fmla="*/ 3090441 h 3559583"/>
              <a:gd name="connsiteX50" fmla="*/ 34725 w 1620456"/>
              <a:gd name="connsiteY50" fmla="*/ 3275636 h 3559583"/>
              <a:gd name="connsiteX51" fmla="*/ 23150 w 1620456"/>
              <a:gd name="connsiteY51" fmla="*/ 3356659 h 3559583"/>
              <a:gd name="connsiteX52" fmla="*/ 0 w 1620456"/>
              <a:gd name="connsiteY52" fmla="*/ 3426107 h 3559583"/>
              <a:gd name="connsiteX53" fmla="*/ 254644 w 1620456"/>
              <a:gd name="connsiteY53" fmla="*/ 3530279 h 3559583"/>
              <a:gd name="connsiteX54" fmla="*/ 324092 w 1620456"/>
              <a:gd name="connsiteY54" fmla="*/ 3495555 h 3559583"/>
              <a:gd name="connsiteX55" fmla="*/ 393540 w 1620456"/>
              <a:gd name="connsiteY55" fmla="*/ 3472405 h 3559583"/>
              <a:gd name="connsiteX56" fmla="*/ 428264 w 1620456"/>
              <a:gd name="connsiteY56" fmla="*/ 3460831 h 3559583"/>
              <a:gd name="connsiteX57" fmla="*/ 520861 w 1620456"/>
              <a:gd name="connsiteY57" fmla="*/ 3414532 h 3559583"/>
              <a:gd name="connsiteX58" fmla="*/ 555585 w 1620456"/>
              <a:gd name="connsiteY58" fmla="*/ 3402957 h 3559583"/>
              <a:gd name="connsiteX59" fmla="*/ 613459 w 1620456"/>
              <a:gd name="connsiteY59" fmla="*/ 3368233 h 3559583"/>
              <a:gd name="connsiteX60" fmla="*/ 648183 w 1620456"/>
              <a:gd name="connsiteY60" fmla="*/ 3345084 h 3559583"/>
              <a:gd name="connsiteX61" fmla="*/ 717631 w 1620456"/>
              <a:gd name="connsiteY61" fmla="*/ 3321935 h 3559583"/>
              <a:gd name="connsiteX62" fmla="*/ 740780 w 1620456"/>
              <a:gd name="connsiteY62" fmla="*/ 3298785 h 3559583"/>
              <a:gd name="connsiteX63" fmla="*/ 810228 w 1620456"/>
              <a:gd name="connsiteY63" fmla="*/ 3275636 h 3559583"/>
              <a:gd name="connsiteX64" fmla="*/ 833378 w 1620456"/>
              <a:gd name="connsiteY64" fmla="*/ 3252486 h 3559583"/>
              <a:gd name="connsiteX65" fmla="*/ 902826 w 1620456"/>
              <a:gd name="connsiteY65" fmla="*/ 3229337 h 3559583"/>
              <a:gd name="connsiteX66" fmla="*/ 972274 w 1620456"/>
              <a:gd name="connsiteY66" fmla="*/ 3206188 h 3559583"/>
              <a:gd name="connsiteX67" fmla="*/ 1006998 w 1620456"/>
              <a:gd name="connsiteY67" fmla="*/ 3194613 h 3559583"/>
              <a:gd name="connsiteX68" fmla="*/ 1041722 w 1620456"/>
              <a:gd name="connsiteY68" fmla="*/ 3171464 h 3559583"/>
              <a:gd name="connsiteX69" fmla="*/ 1111170 w 1620456"/>
              <a:gd name="connsiteY69" fmla="*/ 3148314 h 3559583"/>
              <a:gd name="connsiteX70" fmla="*/ 1145894 w 1620456"/>
              <a:gd name="connsiteY70" fmla="*/ 3136740 h 3559583"/>
              <a:gd name="connsiteX71" fmla="*/ 1215342 w 1620456"/>
              <a:gd name="connsiteY71" fmla="*/ 3102016 h 3559583"/>
              <a:gd name="connsiteX72" fmla="*/ 1284790 w 1620456"/>
              <a:gd name="connsiteY72" fmla="*/ 3078866 h 3559583"/>
              <a:gd name="connsiteX73" fmla="*/ 1446836 w 1620456"/>
              <a:gd name="connsiteY73" fmla="*/ 3055717 h 3559583"/>
              <a:gd name="connsiteX74" fmla="*/ 1539433 w 1620456"/>
              <a:gd name="connsiteY74" fmla="*/ 3032567 h 3559583"/>
              <a:gd name="connsiteX75" fmla="*/ 1597307 w 1620456"/>
              <a:gd name="connsiteY75" fmla="*/ 3044142 h 3559583"/>
              <a:gd name="connsiteX76" fmla="*/ 1585732 w 1620456"/>
              <a:gd name="connsiteY76" fmla="*/ 3125165 h 3559583"/>
              <a:gd name="connsiteX77" fmla="*/ 1551008 w 1620456"/>
              <a:gd name="connsiteY77" fmla="*/ 3240912 h 3559583"/>
              <a:gd name="connsiteX78" fmla="*/ 1527859 w 1620456"/>
              <a:gd name="connsiteY78" fmla="*/ 3310360 h 3559583"/>
              <a:gd name="connsiteX79" fmla="*/ 1516284 w 1620456"/>
              <a:gd name="connsiteY79" fmla="*/ 3345084 h 3559583"/>
              <a:gd name="connsiteX80" fmla="*/ 1504709 w 1620456"/>
              <a:gd name="connsiteY80" fmla="*/ 3426107 h 3559583"/>
              <a:gd name="connsiteX81" fmla="*/ 1493135 w 1620456"/>
              <a:gd name="connsiteY81" fmla="*/ 3507130 h 355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20456" h="3559583">
                <a:moveTo>
                  <a:pt x="1620456" y="219919"/>
                </a:moveTo>
                <a:cubicBezTo>
                  <a:pt x="1605145" y="207670"/>
                  <a:pt x="1557486" y="173037"/>
                  <a:pt x="1539433" y="150471"/>
                </a:cubicBezTo>
                <a:cubicBezTo>
                  <a:pt x="1495339" y="95353"/>
                  <a:pt x="1541087" y="132282"/>
                  <a:pt x="1481560" y="92598"/>
                </a:cubicBezTo>
                <a:cubicBezTo>
                  <a:pt x="1435456" y="23441"/>
                  <a:pt x="1485806" y="83570"/>
                  <a:pt x="1423687" y="46299"/>
                </a:cubicBezTo>
                <a:cubicBezTo>
                  <a:pt x="1414329" y="40684"/>
                  <a:pt x="1409895" y="28765"/>
                  <a:pt x="1400537" y="23150"/>
                </a:cubicBezTo>
                <a:cubicBezTo>
                  <a:pt x="1388675" y="16033"/>
                  <a:pt x="1328164" y="2162"/>
                  <a:pt x="1319514" y="0"/>
                </a:cubicBezTo>
                <a:cubicBezTo>
                  <a:pt x="1288648" y="3858"/>
                  <a:pt x="1256927" y="3390"/>
                  <a:pt x="1226917" y="11575"/>
                </a:cubicBezTo>
                <a:cubicBezTo>
                  <a:pt x="1179837" y="24415"/>
                  <a:pt x="1182650" y="63354"/>
                  <a:pt x="1169044" y="104173"/>
                </a:cubicBezTo>
                <a:cubicBezTo>
                  <a:pt x="1165186" y="115748"/>
                  <a:pt x="1166096" y="130270"/>
                  <a:pt x="1157469" y="138897"/>
                </a:cubicBezTo>
                <a:lnTo>
                  <a:pt x="1134319" y="162046"/>
                </a:lnTo>
                <a:cubicBezTo>
                  <a:pt x="1126603" y="185195"/>
                  <a:pt x="1113196" y="207177"/>
                  <a:pt x="1111170" y="231494"/>
                </a:cubicBezTo>
                <a:cubicBezTo>
                  <a:pt x="1098274" y="386243"/>
                  <a:pt x="1110862" y="325318"/>
                  <a:pt x="1088021" y="416689"/>
                </a:cubicBezTo>
                <a:cubicBezTo>
                  <a:pt x="1090470" y="433834"/>
                  <a:pt x="1105814" y="545736"/>
                  <a:pt x="1111170" y="567160"/>
                </a:cubicBezTo>
                <a:cubicBezTo>
                  <a:pt x="1117088" y="590833"/>
                  <a:pt x="1117064" y="619354"/>
                  <a:pt x="1134319" y="636608"/>
                </a:cubicBezTo>
                <a:lnTo>
                  <a:pt x="1157469" y="659757"/>
                </a:lnTo>
                <a:lnTo>
                  <a:pt x="1192193" y="763930"/>
                </a:lnTo>
                <a:cubicBezTo>
                  <a:pt x="1192195" y="763937"/>
                  <a:pt x="1215341" y="833370"/>
                  <a:pt x="1215342" y="833378"/>
                </a:cubicBezTo>
                <a:lnTo>
                  <a:pt x="1226917" y="902826"/>
                </a:lnTo>
                <a:cubicBezTo>
                  <a:pt x="1223059" y="972274"/>
                  <a:pt x="1221936" y="1041928"/>
                  <a:pt x="1215342" y="1111170"/>
                </a:cubicBezTo>
                <a:cubicBezTo>
                  <a:pt x="1214185" y="1123316"/>
                  <a:pt x="1210859" y="1135966"/>
                  <a:pt x="1203768" y="1145894"/>
                </a:cubicBezTo>
                <a:cubicBezTo>
                  <a:pt x="1191082" y="1163654"/>
                  <a:pt x="1178175" y="1185292"/>
                  <a:pt x="1157469" y="1192193"/>
                </a:cubicBezTo>
                <a:lnTo>
                  <a:pt x="1122745" y="1203767"/>
                </a:lnTo>
                <a:cubicBezTo>
                  <a:pt x="1115028" y="1211484"/>
                  <a:pt x="1108953" y="1221302"/>
                  <a:pt x="1099595" y="1226917"/>
                </a:cubicBezTo>
                <a:cubicBezTo>
                  <a:pt x="1026826" y="1270579"/>
                  <a:pt x="1101590" y="1178618"/>
                  <a:pt x="995423" y="1284790"/>
                </a:cubicBezTo>
                <a:cubicBezTo>
                  <a:pt x="987707" y="1292507"/>
                  <a:pt x="980795" y="1301123"/>
                  <a:pt x="972274" y="1307940"/>
                </a:cubicBezTo>
                <a:cubicBezTo>
                  <a:pt x="934873" y="1337861"/>
                  <a:pt x="923095" y="1329621"/>
                  <a:pt x="891251" y="1377388"/>
                </a:cubicBezTo>
                <a:cubicBezTo>
                  <a:pt x="883071" y="1389658"/>
                  <a:pt x="861447" y="1427013"/>
                  <a:pt x="844952" y="1435261"/>
                </a:cubicBezTo>
                <a:cubicBezTo>
                  <a:pt x="823127" y="1446174"/>
                  <a:pt x="795807" y="1444876"/>
                  <a:pt x="775504" y="1458411"/>
                </a:cubicBezTo>
                <a:cubicBezTo>
                  <a:pt x="675990" y="1524753"/>
                  <a:pt x="801898" y="1445214"/>
                  <a:pt x="706056" y="1493135"/>
                </a:cubicBezTo>
                <a:cubicBezTo>
                  <a:pt x="693614" y="1499356"/>
                  <a:pt x="683774" y="1510063"/>
                  <a:pt x="671332" y="1516284"/>
                </a:cubicBezTo>
                <a:cubicBezTo>
                  <a:pt x="660419" y="1521740"/>
                  <a:pt x="647273" y="1521934"/>
                  <a:pt x="636608" y="1527859"/>
                </a:cubicBezTo>
                <a:cubicBezTo>
                  <a:pt x="612287" y="1541370"/>
                  <a:pt x="593554" y="1565359"/>
                  <a:pt x="567160" y="1574157"/>
                </a:cubicBezTo>
                <a:cubicBezTo>
                  <a:pt x="555585" y="1578015"/>
                  <a:pt x="543349" y="1580276"/>
                  <a:pt x="532436" y="1585732"/>
                </a:cubicBezTo>
                <a:cubicBezTo>
                  <a:pt x="519994" y="1591953"/>
                  <a:pt x="508575" y="1600191"/>
                  <a:pt x="497712" y="1608881"/>
                </a:cubicBezTo>
                <a:cubicBezTo>
                  <a:pt x="489190" y="1615698"/>
                  <a:pt x="483920" y="1626416"/>
                  <a:pt x="474562" y="1632031"/>
                </a:cubicBezTo>
                <a:cubicBezTo>
                  <a:pt x="464100" y="1638308"/>
                  <a:pt x="451413" y="1639747"/>
                  <a:pt x="439838" y="1643605"/>
                </a:cubicBezTo>
                <a:cubicBezTo>
                  <a:pt x="407052" y="1741973"/>
                  <a:pt x="452778" y="1622039"/>
                  <a:pt x="405114" y="1701479"/>
                </a:cubicBezTo>
                <a:cubicBezTo>
                  <a:pt x="360037" y="1776607"/>
                  <a:pt x="429047" y="1700697"/>
                  <a:pt x="370390" y="1759352"/>
                </a:cubicBezTo>
                <a:cubicBezTo>
                  <a:pt x="362674" y="1782501"/>
                  <a:pt x="364495" y="1811546"/>
                  <a:pt x="347241" y="1828800"/>
                </a:cubicBezTo>
                <a:lnTo>
                  <a:pt x="300942" y="1875099"/>
                </a:lnTo>
                <a:cubicBezTo>
                  <a:pt x="294471" y="1900984"/>
                  <a:pt x="277493" y="1973933"/>
                  <a:pt x="266218" y="1990846"/>
                </a:cubicBezTo>
                <a:cubicBezTo>
                  <a:pt x="258502" y="2002421"/>
                  <a:pt x="248719" y="2012858"/>
                  <a:pt x="243069" y="2025570"/>
                </a:cubicBezTo>
                <a:cubicBezTo>
                  <a:pt x="243058" y="2025595"/>
                  <a:pt x="214137" y="2112367"/>
                  <a:pt x="208345" y="2129742"/>
                </a:cubicBezTo>
                <a:lnTo>
                  <a:pt x="173621" y="2233914"/>
                </a:lnTo>
                <a:lnTo>
                  <a:pt x="162046" y="2268638"/>
                </a:lnTo>
                <a:cubicBezTo>
                  <a:pt x="158188" y="2345803"/>
                  <a:pt x="156397" y="2423098"/>
                  <a:pt x="150471" y="2500132"/>
                </a:cubicBezTo>
                <a:cubicBezTo>
                  <a:pt x="148671" y="2523531"/>
                  <a:pt x="142216" y="2546347"/>
                  <a:pt x="138897" y="2569580"/>
                </a:cubicBezTo>
                <a:cubicBezTo>
                  <a:pt x="134498" y="2600374"/>
                  <a:pt x="131525" y="2631357"/>
                  <a:pt x="127322" y="2662178"/>
                </a:cubicBezTo>
                <a:cubicBezTo>
                  <a:pt x="119950" y="2716241"/>
                  <a:pt x="112347" y="2770275"/>
                  <a:pt x="104173" y="2824223"/>
                </a:cubicBezTo>
                <a:cubicBezTo>
                  <a:pt x="70784" y="3044591"/>
                  <a:pt x="86631" y="2975415"/>
                  <a:pt x="57874" y="3090441"/>
                </a:cubicBezTo>
                <a:cubicBezTo>
                  <a:pt x="39729" y="3271886"/>
                  <a:pt x="55236" y="3142311"/>
                  <a:pt x="34725" y="3275636"/>
                </a:cubicBezTo>
                <a:cubicBezTo>
                  <a:pt x="30577" y="3302601"/>
                  <a:pt x="29285" y="3330076"/>
                  <a:pt x="23150" y="3356659"/>
                </a:cubicBezTo>
                <a:cubicBezTo>
                  <a:pt x="17663" y="3380436"/>
                  <a:pt x="0" y="3426107"/>
                  <a:pt x="0" y="3426107"/>
                </a:cubicBezTo>
                <a:cubicBezTo>
                  <a:pt x="19169" y="3617795"/>
                  <a:pt x="-26158" y="3553680"/>
                  <a:pt x="254644" y="3530279"/>
                </a:cubicBezTo>
                <a:cubicBezTo>
                  <a:pt x="293607" y="3527032"/>
                  <a:pt x="289429" y="3510961"/>
                  <a:pt x="324092" y="3495555"/>
                </a:cubicBezTo>
                <a:cubicBezTo>
                  <a:pt x="346390" y="3485645"/>
                  <a:pt x="370391" y="3480121"/>
                  <a:pt x="393540" y="3472405"/>
                </a:cubicBezTo>
                <a:lnTo>
                  <a:pt x="428264" y="3460831"/>
                </a:lnTo>
                <a:cubicBezTo>
                  <a:pt x="468667" y="3420426"/>
                  <a:pt x="441060" y="3441132"/>
                  <a:pt x="520861" y="3414532"/>
                </a:cubicBezTo>
                <a:lnTo>
                  <a:pt x="555585" y="3402957"/>
                </a:lnTo>
                <a:cubicBezTo>
                  <a:pt x="600802" y="3357742"/>
                  <a:pt x="553356" y="3398284"/>
                  <a:pt x="613459" y="3368233"/>
                </a:cubicBezTo>
                <a:cubicBezTo>
                  <a:pt x="625901" y="3362012"/>
                  <a:pt x="635471" y="3350734"/>
                  <a:pt x="648183" y="3345084"/>
                </a:cubicBezTo>
                <a:cubicBezTo>
                  <a:pt x="670481" y="3335174"/>
                  <a:pt x="717631" y="3321935"/>
                  <a:pt x="717631" y="3321935"/>
                </a:cubicBezTo>
                <a:cubicBezTo>
                  <a:pt x="725347" y="3314218"/>
                  <a:pt x="731019" y="3303665"/>
                  <a:pt x="740780" y="3298785"/>
                </a:cubicBezTo>
                <a:cubicBezTo>
                  <a:pt x="762605" y="3287872"/>
                  <a:pt x="810228" y="3275636"/>
                  <a:pt x="810228" y="3275636"/>
                </a:cubicBezTo>
                <a:cubicBezTo>
                  <a:pt x="817945" y="3267919"/>
                  <a:pt x="823617" y="3257366"/>
                  <a:pt x="833378" y="3252486"/>
                </a:cubicBezTo>
                <a:cubicBezTo>
                  <a:pt x="855203" y="3241573"/>
                  <a:pt x="879677" y="3237053"/>
                  <a:pt x="902826" y="3229337"/>
                </a:cubicBezTo>
                <a:lnTo>
                  <a:pt x="972274" y="3206188"/>
                </a:lnTo>
                <a:cubicBezTo>
                  <a:pt x="983849" y="3202330"/>
                  <a:pt x="996846" y="3201381"/>
                  <a:pt x="1006998" y="3194613"/>
                </a:cubicBezTo>
                <a:cubicBezTo>
                  <a:pt x="1018573" y="3186897"/>
                  <a:pt x="1029010" y="3177114"/>
                  <a:pt x="1041722" y="3171464"/>
                </a:cubicBezTo>
                <a:cubicBezTo>
                  <a:pt x="1064020" y="3161554"/>
                  <a:pt x="1088021" y="3156030"/>
                  <a:pt x="1111170" y="3148314"/>
                </a:cubicBezTo>
                <a:lnTo>
                  <a:pt x="1145894" y="3136740"/>
                </a:lnTo>
                <a:cubicBezTo>
                  <a:pt x="1183081" y="3099553"/>
                  <a:pt x="1154393" y="3120301"/>
                  <a:pt x="1215342" y="3102016"/>
                </a:cubicBezTo>
                <a:cubicBezTo>
                  <a:pt x="1238714" y="3095004"/>
                  <a:pt x="1260634" y="3082317"/>
                  <a:pt x="1284790" y="3078866"/>
                </a:cubicBezTo>
                <a:lnTo>
                  <a:pt x="1446836" y="3055717"/>
                </a:lnTo>
                <a:cubicBezTo>
                  <a:pt x="1474237" y="3046583"/>
                  <a:pt x="1511498" y="3032567"/>
                  <a:pt x="1539433" y="3032567"/>
                </a:cubicBezTo>
                <a:cubicBezTo>
                  <a:pt x="1559106" y="3032567"/>
                  <a:pt x="1578016" y="3040284"/>
                  <a:pt x="1597307" y="3044142"/>
                </a:cubicBezTo>
                <a:cubicBezTo>
                  <a:pt x="1593449" y="3071150"/>
                  <a:pt x="1590612" y="3098323"/>
                  <a:pt x="1585732" y="3125165"/>
                </a:cubicBezTo>
                <a:cubicBezTo>
                  <a:pt x="1578735" y="3163646"/>
                  <a:pt x="1563087" y="3204676"/>
                  <a:pt x="1551008" y="3240912"/>
                </a:cubicBezTo>
                <a:lnTo>
                  <a:pt x="1527859" y="3310360"/>
                </a:lnTo>
                <a:lnTo>
                  <a:pt x="1516284" y="3345084"/>
                </a:lnTo>
                <a:cubicBezTo>
                  <a:pt x="1512426" y="3372092"/>
                  <a:pt x="1509589" y="3399265"/>
                  <a:pt x="1504709" y="3426107"/>
                </a:cubicBezTo>
                <a:cubicBezTo>
                  <a:pt x="1490328" y="3505205"/>
                  <a:pt x="1493135" y="3440802"/>
                  <a:pt x="1493135" y="350713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7886656" y="2600908"/>
            <a:ext cx="1077832" cy="830997"/>
          </a:xfrm>
          <a:prstGeom prst="rect">
            <a:avLst/>
          </a:prstGeom>
          <a:noFill/>
        </p:spPr>
        <p:txBody>
          <a:bodyPr wrap="square" rtlCol="0">
            <a:spAutoFit/>
          </a:bodyPr>
          <a:lstStyle/>
          <a:p>
            <a:pPr algn="ctr"/>
            <a:r>
              <a:rPr lang="en-US" altLang="zh-TW" sz="1600" dirty="0" smtClean="0">
                <a:solidFill>
                  <a:srgbClr val="FF0000"/>
                </a:solidFill>
              </a:rPr>
              <a:t>Take the shortest</a:t>
            </a:r>
          </a:p>
          <a:p>
            <a:pPr algn="ctr"/>
            <a:r>
              <a:rPr lang="en-US" altLang="zh-TW" sz="1600" dirty="0" smtClean="0">
                <a:solidFill>
                  <a:srgbClr val="FF0000"/>
                </a:solidFill>
              </a:rPr>
              <a:t>path</a:t>
            </a:r>
            <a:endParaRPr lang="zh-TW" altLang="en-US" sz="1600" dirty="0">
              <a:solidFill>
                <a:srgbClr val="FF0000"/>
              </a:solidFill>
            </a:endParaRPr>
          </a:p>
        </p:txBody>
      </p:sp>
      <p:cxnSp>
        <p:nvCxnSpPr>
          <p:cNvPr id="17" name="直線接點 16"/>
          <p:cNvCxnSpPr/>
          <p:nvPr/>
        </p:nvCxnSpPr>
        <p:spPr>
          <a:xfrm flipV="1">
            <a:off x="7886656" y="1725634"/>
            <a:ext cx="440511" cy="587242"/>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flipV="1">
            <a:off x="7824439" y="2492896"/>
            <a:ext cx="157818" cy="1332148"/>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7200292" y="4062714"/>
            <a:ext cx="891250" cy="660236"/>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flipV="1">
            <a:off x="7072132" y="4905164"/>
            <a:ext cx="138896" cy="500214"/>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8011096" y="981453"/>
            <a:ext cx="632142" cy="400110"/>
          </a:xfrm>
          <a:prstGeom prst="rect">
            <a:avLst/>
          </a:prstGeom>
          <a:noFill/>
        </p:spPr>
        <p:txBody>
          <a:bodyPr wrap="square" rtlCol="0">
            <a:spAutoFit/>
          </a:bodyPr>
          <a:lstStyle/>
          <a:p>
            <a:pPr algn="ctr"/>
            <a:r>
              <a:rPr lang="en-US" altLang="zh-TW" sz="2000" b="1" dirty="0" smtClean="0">
                <a:solidFill>
                  <a:srgbClr val="7030A0"/>
                </a:solidFill>
                <a:effectLst>
                  <a:outerShdw blurRad="38100" dist="38100" dir="2700000" algn="tl">
                    <a:srgbClr val="000000">
                      <a:alpha val="43137"/>
                    </a:srgbClr>
                  </a:outerShdw>
                </a:effectLst>
              </a:rPr>
              <a:t>U1</a:t>
            </a:r>
          </a:p>
        </p:txBody>
      </p:sp>
      <p:sp>
        <p:nvSpPr>
          <p:cNvPr id="26" name="文字方塊 25"/>
          <p:cNvSpPr txBox="1"/>
          <p:nvPr/>
        </p:nvSpPr>
        <p:spPr>
          <a:xfrm>
            <a:off x="6883382" y="5405378"/>
            <a:ext cx="632142" cy="400110"/>
          </a:xfrm>
          <a:prstGeom prst="rect">
            <a:avLst/>
          </a:prstGeom>
          <a:noFill/>
        </p:spPr>
        <p:txBody>
          <a:bodyPr wrap="square" rtlCol="0">
            <a:spAutoFit/>
          </a:bodyPr>
          <a:lstStyle/>
          <a:p>
            <a:pPr algn="ctr"/>
            <a:r>
              <a:rPr lang="en-US" altLang="zh-TW" sz="2000" b="1" dirty="0" smtClean="0">
                <a:solidFill>
                  <a:srgbClr val="7030A0"/>
                </a:solidFill>
                <a:effectLst>
                  <a:outerShdw blurRad="38100" dist="38100" dir="2700000" algn="tl">
                    <a:srgbClr val="000000">
                      <a:alpha val="43137"/>
                    </a:srgbClr>
                  </a:outerShdw>
                </a:effectLst>
              </a:rPr>
              <a:t>S1</a:t>
            </a:r>
          </a:p>
        </p:txBody>
      </p:sp>
    </p:spTree>
    <p:extLst>
      <p:ext uri="{BB962C8B-B14F-4D97-AF65-F5344CB8AC3E}">
        <p14:creationId xmlns:p14="http://schemas.microsoft.com/office/powerpoint/2010/main" val="304251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980" y="1473628"/>
            <a:ext cx="4284476" cy="493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b="1" dirty="0" smtClean="0"/>
              <a:t>3.2 </a:t>
            </a:r>
            <a:r>
              <a:rPr lang="en-US" altLang="zh-TW" b="1" dirty="0"/>
              <a:t>The session from </a:t>
            </a:r>
            <a:r>
              <a:rPr lang="en-US" altLang="zh-TW" b="1" dirty="0" smtClean="0"/>
              <a:t>U2 </a:t>
            </a:r>
            <a:r>
              <a:rPr lang="en-US" altLang="zh-TW" b="1" dirty="0"/>
              <a:t>to </a:t>
            </a:r>
            <a:r>
              <a:rPr lang="en-US" altLang="zh-TW" b="1" dirty="0" smtClean="0"/>
              <a:t>S2</a:t>
            </a:r>
            <a:endParaRPr lang="zh-TW" altLang="en-US" b="1" dirty="0"/>
          </a:p>
        </p:txBody>
      </p:sp>
      <p:sp>
        <p:nvSpPr>
          <p:cNvPr id="3" name="內容版面配置區 2"/>
          <p:cNvSpPr>
            <a:spLocks noGrp="1"/>
          </p:cNvSpPr>
          <p:nvPr>
            <p:ph idx="1"/>
          </p:nvPr>
        </p:nvSpPr>
        <p:spPr>
          <a:xfrm>
            <a:off x="762000" y="1550635"/>
            <a:ext cx="5574196" cy="1698345"/>
          </a:xfrm>
        </p:spPr>
        <p:txBody>
          <a:bodyPr/>
          <a:lstStyle/>
          <a:p>
            <a:r>
              <a:rPr lang="en-US" altLang="zh-TW" dirty="0" smtClean="0"/>
              <a:t>appears </a:t>
            </a:r>
            <a:r>
              <a:rPr lang="en-US" altLang="zh-TW" dirty="0"/>
              <a:t>to be </a:t>
            </a:r>
            <a:r>
              <a:rPr lang="en-US" altLang="zh-TW" dirty="0" smtClean="0"/>
              <a:t>two AS-paths.</a:t>
            </a:r>
          </a:p>
          <a:p>
            <a:r>
              <a:rPr lang="en-US" altLang="zh-TW" dirty="0"/>
              <a:t>T</a:t>
            </a:r>
            <a:r>
              <a:rPr lang="en-US" altLang="zh-TW" dirty="0" smtClean="0"/>
              <a:t>he policy at the tier 2 ISP is </a:t>
            </a:r>
            <a:r>
              <a:rPr lang="en-US" altLang="zh-TW" b="1" dirty="0"/>
              <a:t>upstream</a:t>
            </a:r>
            <a:r>
              <a:rPr lang="en-US" altLang="zh-TW" dirty="0"/>
              <a:t> from U2</a:t>
            </a:r>
            <a:r>
              <a:rPr lang="en-US" altLang="zh-TW" dirty="0" smtClean="0"/>
              <a:t>.</a:t>
            </a:r>
          </a:p>
        </p:txBody>
      </p:sp>
      <p:sp>
        <p:nvSpPr>
          <p:cNvPr id="5" name="內容版面配置區 2"/>
          <p:cNvSpPr txBox="1">
            <a:spLocks/>
          </p:cNvSpPr>
          <p:nvPr/>
        </p:nvSpPr>
        <p:spPr bwMode="auto">
          <a:xfrm>
            <a:off x="762000" y="3212976"/>
            <a:ext cx="492612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kumimoji="1"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50000"/>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5000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SzPct val="150000"/>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150000"/>
              <a:buChar char="•"/>
              <a:defRPr kumimoji="1" sz="2000">
                <a:solidFill>
                  <a:schemeClr val="tx1"/>
                </a:solidFill>
                <a:latin typeface="+mn-lt"/>
                <a:ea typeface="+mn-ea"/>
              </a:defRPr>
            </a:lvl9pPr>
          </a:lstStyle>
          <a:p>
            <a:r>
              <a:rPr lang="en-US" altLang="zh-TW" kern="0" dirty="0" smtClean="0"/>
              <a:t>The one through tier 1 ISPs would be taken.</a:t>
            </a:r>
            <a:endParaRPr lang="zh-TW" altLang="en-US" kern="0" dirty="0"/>
          </a:p>
        </p:txBody>
      </p:sp>
    </p:spTree>
    <p:extLst>
      <p:ext uri="{BB962C8B-B14F-4D97-AF65-F5344CB8AC3E}">
        <p14:creationId xmlns:p14="http://schemas.microsoft.com/office/powerpoint/2010/main" val="42514792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1" dirty="0" smtClean="0"/>
              <a:t>3 </a:t>
            </a:r>
            <a:r>
              <a:rPr lang="en-US" altLang="zh-TW" sz="2800" b="1" dirty="0"/>
              <a:t>Interconnection of ISPs of different </a:t>
            </a:r>
            <a:r>
              <a:rPr lang="en-US" altLang="zh-TW" sz="2800" b="1" dirty="0" smtClean="0"/>
              <a:t>tiers</a:t>
            </a:r>
            <a:endParaRPr lang="zh-TW" altLang="en-US" sz="2800" b="1" dirty="0"/>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7" y="77710"/>
            <a:ext cx="9075605" cy="634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接點 9"/>
          <p:cNvCxnSpPr/>
          <p:nvPr/>
        </p:nvCxnSpPr>
        <p:spPr>
          <a:xfrm flipV="1">
            <a:off x="6840252" y="728700"/>
            <a:ext cx="287692" cy="252028"/>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6516216" y="1176593"/>
            <a:ext cx="306222" cy="336669"/>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flipV="1">
            <a:off x="6516216" y="1666754"/>
            <a:ext cx="162376" cy="214074"/>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flipV="1">
            <a:off x="6678592" y="2060848"/>
            <a:ext cx="143846" cy="360040"/>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6300192" y="2564904"/>
            <a:ext cx="378400" cy="216024"/>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V="1">
            <a:off x="5764192" y="3032956"/>
            <a:ext cx="427988" cy="792088"/>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5400092" y="4077072"/>
            <a:ext cx="364100" cy="720080"/>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H="1" flipV="1">
            <a:off x="5400092" y="5049180"/>
            <a:ext cx="468273" cy="504056"/>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5868365" y="5674145"/>
            <a:ext cx="91759" cy="505737"/>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7920372" y="2420888"/>
            <a:ext cx="180369" cy="1404156"/>
          </a:xfrm>
          <a:prstGeom prst="line">
            <a:avLst/>
          </a:prstGeom>
          <a:ln w="28575">
            <a:solidFill>
              <a:srgbClr val="3366CC"/>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flipV="1">
            <a:off x="7327263" y="745004"/>
            <a:ext cx="89053" cy="37974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flipV="1">
            <a:off x="7581894" y="1302607"/>
            <a:ext cx="704323" cy="210656"/>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V="1">
            <a:off x="7940644" y="1694022"/>
            <a:ext cx="386726" cy="546846"/>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7947417" y="2240868"/>
            <a:ext cx="1196583" cy="1323439"/>
          </a:xfrm>
          <a:prstGeom prst="rect">
            <a:avLst/>
          </a:prstGeom>
          <a:noFill/>
        </p:spPr>
        <p:txBody>
          <a:bodyPr wrap="square" rtlCol="0">
            <a:spAutoFit/>
          </a:bodyPr>
          <a:lstStyle/>
          <a:p>
            <a:pPr algn="ctr"/>
            <a:r>
              <a:rPr lang="en-US" altLang="zh-TW" sz="1600" dirty="0" smtClean="0">
                <a:solidFill>
                  <a:srgbClr val="FF0000"/>
                </a:solidFill>
              </a:rPr>
              <a:t>Tier 4 U2 takes</a:t>
            </a:r>
          </a:p>
          <a:p>
            <a:pPr algn="ctr"/>
            <a:r>
              <a:rPr lang="en-US" altLang="zh-TW" sz="1600" dirty="0" smtClean="0">
                <a:solidFill>
                  <a:srgbClr val="FF0000"/>
                </a:solidFill>
              </a:rPr>
              <a:t>Tier 2 upstream policy</a:t>
            </a:r>
            <a:endParaRPr lang="zh-TW" altLang="en-US" sz="1600" dirty="0">
              <a:solidFill>
                <a:srgbClr val="FF0000"/>
              </a:solidFill>
            </a:endParaRPr>
          </a:p>
        </p:txBody>
      </p:sp>
      <p:sp>
        <p:nvSpPr>
          <p:cNvPr id="48" name="文字方塊 47"/>
          <p:cNvSpPr txBox="1"/>
          <p:nvPr/>
        </p:nvSpPr>
        <p:spPr>
          <a:xfrm>
            <a:off x="7011192" y="-37821"/>
            <a:ext cx="632142" cy="400110"/>
          </a:xfrm>
          <a:prstGeom prst="rect">
            <a:avLst/>
          </a:prstGeom>
          <a:noFill/>
        </p:spPr>
        <p:txBody>
          <a:bodyPr wrap="square" rtlCol="0">
            <a:spAutoFit/>
          </a:bodyPr>
          <a:lstStyle/>
          <a:p>
            <a:pPr algn="ctr"/>
            <a:r>
              <a:rPr lang="en-US" altLang="zh-TW" sz="2000" b="1" dirty="0" smtClean="0">
                <a:solidFill>
                  <a:srgbClr val="7030A0"/>
                </a:solidFill>
                <a:effectLst>
                  <a:outerShdw blurRad="38100" dist="38100" dir="2700000" algn="tl">
                    <a:srgbClr val="000000">
                      <a:alpha val="43137"/>
                    </a:srgbClr>
                  </a:outerShdw>
                </a:effectLst>
              </a:rPr>
              <a:t>U2</a:t>
            </a:r>
          </a:p>
        </p:txBody>
      </p:sp>
      <p:sp>
        <p:nvSpPr>
          <p:cNvPr id="49" name="文字方塊 48"/>
          <p:cNvSpPr txBox="1"/>
          <p:nvPr/>
        </p:nvSpPr>
        <p:spPr>
          <a:xfrm>
            <a:off x="5582142" y="6146054"/>
            <a:ext cx="632142" cy="400110"/>
          </a:xfrm>
          <a:prstGeom prst="rect">
            <a:avLst/>
          </a:prstGeom>
          <a:noFill/>
        </p:spPr>
        <p:txBody>
          <a:bodyPr wrap="square" rtlCol="0">
            <a:spAutoFit/>
          </a:bodyPr>
          <a:lstStyle/>
          <a:p>
            <a:pPr algn="ctr"/>
            <a:r>
              <a:rPr lang="en-US" altLang="zh-TW" sz="2000" b="1" dirty="0" smtClean="0">
                <a:solidFill>
                  <a:srgbClr val="7030A0"/>
                </a:solidFill>
                <a:effectLst>
                  <a:outerShdw blurRad="38100" dist="38100" dir="2700000" algn="tl">
                    <a:srgbClr val="000000">
                      <a:alpha val="43137"/>
                    </a:srgbClr>
                  </a:outerShdw>
                </a:effectLst>
              </a:rPr>
              <a:t>S2</a:t>
            </a:r>
          </a:p>
        </p:txBody>
      </p:sp>
      <p:cxnSp>
        <p:nvCxnSpPr>
          <p:cNvPr id="22" name="直線接點 21"/>
          <p:cNvCxnSpPr/>
          <p:nvPr/>
        </p:nvCxnSpPr>
        <p:spPr>
          <a:xfrm flipH="1">
            <a:off x="7524328" y="3933057"/>
            <a:ext cx="396045" cy="144015"/>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H="1">
            <a:off x="5582142" y="4077072"/>
            <a:ext cx="1654154" cy="72008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84" y="1844824"/>
            <a:ext cx="7257994" cy="448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b="1" dirty="0" smtClean="0"/>
              <a:t>3.2 </a:t>
            </a:r>
            <a:r>
              <a:rPr lang="en-US" altLang="zh-TW" b="1" dirty="0"/>
              <a:t>The session from </a:t>
            </a:r>
            <a:r>
              <a:rPr lang="en-US" altLang="zh-TW" b="1" dirty="0" smtClean="0"/>
              <a:t>U3 </a:t>
            </a:r>
            <a:r>
              <a:rPr lang="en-US" altLang="zh-TW" b="1" dirty="0"/>
              <a:t>to S2</a:t>
            </a:r>
            <a:endParaRPr lang="zh-TW" altLang="en-US" b="1" dirty="0"/>
          </a:p>
        </p:txBody>
      </p:sp>
      <p:sp>
        <p:nvSpPr>
          <p:cNvPr id="3" name="內容版面配置區 2"/>
          <p:cNvSpPr>
            <a:spLocks noGrp="1"/>
          </p:cNvSpPr>
          <p:nvPr>
            <p:ph idx="1"/>
          </p:nvPr>
        </p:nvSpPr>
        <p:spPr>
          <a:xfrm>
            <a:off x="467544" y="1412777"/>
            <a:ext cx="8229600" cy="573381"/>
          </a:xfrm>
        </p:spPr>
        <p:txBody>
          <a:bodyPr/>
          <a:lstStyle/>
          <a:p>
            <a:r>
              <a:rPr lang="en-US" altLang="zh-TW" sz="2800" b="1" dirty="0" smtClean="0"/>
              <a:t>Selected path: 552&gt;600&gt;710&gt;701&gt;617&gt;516.</a:t>
            </a:r>
            <a:r>
              <a:rPr lang="en-US" altLang="zh-TW" sz="2800" b="1" dirty="0">
                <a:solidFill>
                  <a:srgbClr val="3E30F8"/>
                </a:solidFill>
              </a:rPr>
              <a:t> </a:t>
            </a:r>
          </a:p>
        </p:txBody>
      </p:sp>
      <p:sp>
        <p:nvSpPr>
          <p:cNvPr id="9" name="橢圓 8"/>
          <p:cNvSpPr/>
          <p:nvPr/>
        </p:nvSpPr>
        <p:spPr>
          <a:xfrm>
            <a:off x="3455876" y="4005064"/>
            <a:ext cx="612000" cy="324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17" name="直線接點 16"/>
          <p:cNvCxnSpPr/>
          <p:nvPr/>
        </p:nvCxnSpPr>
        <p:spPr>
          <a:xfrm flipH="1" flipV="1">
            <a:off x="1871700" y="5769260"/>
            <a:ext cx="125730" cy="16383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591315" y="5301208"/>
            <a:ext cx="280385" cy="115972"/>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2123728" y="5193196"/>
            <a:ext cx="1404620" cy="252095"/>
          </a:xfrm>
          <a:prstGeom prst="line">
            <a:avLst/>
          </a:prstGeom>
          <a:ln w="28575">
            <a:solidFill>
              <a:srgbClr val="3366CC"/>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3851920" y="5121188"/>
            <a:ext cx="337927" cy="266078"/>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flipV="1">
            <a:off x="4386451" y="4725144"/>
            <a:ext cx="329565" cy="295275"/>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5040052" y="4797152"/>
            <a:ext cx="937610" cy="270014"/>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6991373" y="3673592"/>
            <a:ext cx="2029851" cy="461665"/>
          </a:xfrm>
          <a:prstGeom prst="rect">
            <a:avLst/>
          </a:prstGeom>
          <a:noFill/>
        </p:spPr>
        <p:txBody>
          <a:bodyPr wrap="square" rtlCol="0">
            <a:spAutoFit/>
          </a:bodyPr>
          <a:lstStyle/>
          <a:p>
            <a:r>
              <a:rPr lang="en-US" altLang="zh-TW" sz="1200" b="1" dirty="0">
                <a:solidFill>
                  <a:srgbClr val="FF0000"/>
                </a:solidFill>
                <a:effectLst>
                  <a:outerShdw blurRad="38100" dist="38100" dir="2700000" algn="tl">
                    <a:srgbClr val="000000">
                      <a:alpha val="43137"/>
                    </a:srgbClr>
                  </a:outerShdw>
                </a:effectLst>
              </a:rPr>
              <a:t>AS64617</a:t>
            </a:r>
            <a:r>
              <a:rPr lang="en-US" altLang="zh-TW" sz="1200" b="1" dirty="0" smtClean="0">
                <a:solidFill>
                  <a:srgbClr val="FF0000"/>
                </a:solidFill>
              </a:rPr>
              <a:t> multi-connects to AS64516</a:t>
            </a:r>
            <a:endParaRPr lang="zh-TW" altLang="en-US" sz="1200" b="1" dirty="0">
              <a:solidFill>
                <a:srgbClr val="FF0000"/>
              </a:solidFill>
            </a:endParaRPr>
          </a:p>
        </p:txBody>
      </p:sp>
      <p:sp>
        <p:nvSpPr>
          <p:cNvPr id="6" name="手繪多邊形 5"/>
          <p:cNvSpPr/>
          <p:nvPr/>
        </p:nvSpPr>
        <p:spPr>
          <a:xfrm>
            <a:off x="6157732" y="4141523"/>
            <a:ext cx="1251364" cy="939763"/>
          </a:xfrm>
          <a:custGeom>
            <a:avLst/>
            <a:gdLst>
              <a:gd name="connsiteX0" fmla="*/ 0 w 1251364"/>
              <a:gd name="connsiteY0" fmla="*/ 939763 h 939763"/>
              <a:gd name="connsiteX1" fmla="*/ 138896 w 1251364"/>
              <a:gd name="connsiteY1" fmla="*/ 580948 h 939763"/>
              <a:gd name="connsiteX2" fmla="*/ 185195 w 1251364"/>
              <a:gd name="connsiteY2" fmla="*/ 523074 h 939763"/>
              <a:gd name="connsiteX3" fmla="*/ 208344 w 1251364"/>
              <a:gd name="connsiteY3" fmla="*/ 488350 h 939763"/>
              <a:gd name="connsiteX4" fmla="*/ 312516 w 1251364"/>
              <a:gd name="connsiteY4" fmla="*/ 395753 h 939763"/>
              <a:gd name="connsiteX5" fmla="*/ 335665 w 1251364"/>
              <a:gd name="connsiteY5" fmla="*/ 361029 h 939763"/>
              <a:gd name="connsiteX6" fmla="*/ 405114 w 1251364"/>
              <a:gd name="connsiteY6" fmla="*/ 326305 h 939763"/>
              <a:gd name="connsiteX7" fmla="*/ 474562 w 1251364"/>
              <a:gd name="connsiteY7" fmla="*/ 291581 h 939763"/>
              <a:gd name="connsiteX8" fmla="*/ 567159 w 1251364"/>
              <a:gd name="connsiteY8" fmla="*/ 245282 h 939763"/>
              <a:gd name="connsiteX9" fmla="*/ 601883 w 1251364"/>
              <a:gd name="connsiteY9" fmla="*/ 233707 h 939763"/>
              <a:gd name="connsiteX10" fmla="*/ 625033 w 1251364"/>
              <a:gd name="connsiteY10" fmla="*/ 210558 h 939763"/>
              <a:gd name="connsiteX11" fmla="*/ 671331 w 1251364"/>
              <a:gd name="connsiteY11" fmla="*/ 198983 h 939763"/>
              <a:gd name="connsiteX12" fmla="*/ 949124 w 1251364"/>
              <a:gd name="connsiteY12" fmla="*/ 175834 h 939763"/>
              <a:gd name="connsiteX13" fmla="*/ 983848 w 1251364"/>
              <a:gd name="connsiteY13" fmla="*/ 164259 h 939763"/>
              <a:gd name="connsiteX14" fmla="*/ 1076445 w 1251364"/>
              <a:gd name="connsiteY14" fmla="*/ 141110 h 939763"/>
              <a:gd name="connsiteX15" fmla="*/ 1134319 w 1251364"/>
              <a:gd name="connsiteY15" fmla="*/ 106386 h 939763"/>
              <a:gd name="connsiteX16" fmla="*/ 1157468 w 1251364"/>
              <a:gd name="connsiteY16" fmla="*/ 83236 h 939763"/>
              <a:gd name="connsiteX17" fmla="*/ 1226916 w 1251364"/>
              <a:gd name="connsiteY17" fmla="*/ 36938 h 939763"/>
              <a:gd name="connsiteX18" fmla="*/ 1238491 w 1251364"/>
              <a:gd name="connsiteY18" fmla="*/ 2214 h 939763"/>
              <a:gd name="connsiteX19" fmla="*/ 1192192 w 1251364"/>
              <a:gd name="connsiteY19" fmla="*/ 13788 h 939763"/>
              <a:gd name="connsiteX20" fmla="*/ 1250065 w 1251364"/>
              <a:gd name="connsiteY20" fmla="*/ 48512 h 9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1364" h="939763">
                <a:moveTo>
                  <a:pt x="0" y="939763"/>
                </a:moveTo>
                <a:cubicBezTo>
                  <a:pt x="46299" y="820158"/>
                  <a:pt x="90064" y="699541"/>
                  <a:pt x="138896" y="580948"/>
                </a:cubicBezTo>
                <a:cubicBezTo>
                  <a:pt x="154010" y="544242"/>
                  <a:pt x="163260" y="550492"/>
                  <a:pt x="185195" y="523074"/>
                </a:cubicBezTo>
                <a:cubicBezTo>
                  <a:pt x="193885" y="512211"/>
                  <a:pt x="199102" y="498747"/>
                  <a:pt x="208344" y="488350"/>
                </a:cubicBezTo>
                <a:cubicBezTo>
                  <a:pt x="266005" y="423481"/>
                  <a:pt x="259740" y="430936"/>
                  <a:pt x="312516" y="395753"/>
                </a:cubicBezTo>
                <a:cubicBezTo>
                  <a:pt x="320232" y="384178"/>
                  <a:pt x="325828" y="370865"/>
                  <a:pt x="335665" y="361029"/>
                </a:cubicBezTo>
                <a:cubicBezTo>
                  <a:pt x="368836" y="327859"/>
                  <a:pt x="367459" y="345133"/>
                  <a:pt x="405114" y="326305"/>
                </a:cubicBezTo>
                <a:cubicBezTo>
                  <a:pt x="494857" y="281432"/>
                  <a:pt x="387290" y="320670"/>
                  <a:pt x="474562" y="291581"/>
                </a:cubicBezTo>
                <a:cubicBezTo>
                  <a:pt x="514965" y="251176"/>
                  <a:pt x="487358" y="271882"/>
                  <a:pt x="567159" y="245282"/>
                </a:cubicBezTo>
                <a:lnTo>
                  <a:pt x="601883" y="233707"/>
                </a:lnTo>
                <a:cubicBezTo>
                  <a:pt x="609600" y="225991"/>
                  <a:pt x="615272" y="215438"/>
                  <a:pt x="625033" y="210558"/>
                </a:cubicBezTo>
                <a:cubicBezTo>
                  <a:pt x="639261" y="203444"/>
                  <a:pt x="655732" y="202103"/>
                  <a:pt x="671331" y="198983"/>
                </a:cubicBezTo>
                <a:cubicBezTo>
                  <a:pt x="777521" y="177745"/>
                  <a:pt x="811794" y="183464"/>
                  <a:pt x="949124" y="175834"/>
                </a:cubicBezTo>
                <a:cubicBezTo>
                  <a:pt x="960699" y="171976"/>
                  <a:pt x="972011" y="167218"/>
                  <a:pt x="983848" y="164259"/>
                </a:cubicBezTo>
                <a:lnTo>
                  <a:pt x="1076445" y="141110"/>
                </a:lnTo>
                <a:cubicBezTo>
                  <a:pt x="1135107" y="82451"/>
                  <a:pt x="1059185" y="151468"/>
                  <a:pt x="1134319" y="106386"/>
                </a:cubicBezTo>
                <a:cubicBezTo>
                  <a:pt x="1143677" y="100771"/>
                  <a:pt x="1148738" y="89784"/>
                  <a:pt x="1157468" y="83236"/>
                </a:cubicBezTo>
                <a:cubicBezTo>
                  <a:pt x="1179726" y="66543"/>
                  <a:pt x="1226916" y="36938"/>
                  <a:pt x="1226916" y="36938"/>
                </a:cubicBezTo>
                <a:cubicBezTo>
                  <a:pt x="1230774" y="25363"/>
                  <a:pt x="1248643" y="8982"/>
                  <a:pt x="1238491" y="2214"/>
                </a:cubicBezTo>
                <a:cubicBezTo>
                  <a:pt x="1225255" y="-6610"/>
                  <a:pt x="1176284" y="13788"/>
                  <a:pt x="1192192" y="13788"/>
                </a:cubicBezTo>
                <a:cubicBezTo>
                  <a:pt x="1265198" y="13788"/>
                  <a:pt x="1250065" y="-28912"/>
                  <a:pt x="1250065" y="48512"/>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手繪多邊形 6"/>
          <p:cNvSpPr/>
          <p:nvPr/>
        </p:nvSpPr>
        <p:spPr>
          <a:xfrm>
            <a:off x="7176304" y="4190035"/>
            <a:ext cx="347240" cy="729206"/>
          </a:xfrm>
          <a:custGeom>
            <a:avLst/>
            <a:gdLst>
              <a:gd name="connsiteX0" fmla="*/ 0 w 347240"/>
              <a:gd name="connsiteY0" fmla="*/ 729206 h 729206"/>
              <a:gd name="connsiteX1" fmla="*/ 81023 w 347240"/>
              <a:gd name="connsiteY1" fmla="*/ 671332 h 729206"/>
              <a:gd name="connsiteX2" fmla="*/ 150471 w 347240"/>
              <a:gd name="connsiteY2" fmla="*/ 578735 h 729206"/>
              <a:gd name="connsiteX3" fmla="*/ 196769 w 347240"/>
              <a:gd name="connsiteY3" fmla="*/ 486137 h 729206"/>
              <a:gd name="connsiteX4" fmla="*/ 219919 w 347240"/>
              <a:gd name="connsiteY4" fmla="*/ 416689 h 729206"/>
              <a:gd name="connsiteX5" fmla="*/ 231493 w 347240"/>
              <a:gd name="connsiteY5" fmla="*/ 381965 h 729206"/>
              <a:gd name="connsiteX6" fmla="*/ 243068 w 347240"/>
              <a:gd name="connsiteY6" fmla="*/ 335666 h 729206"/>
              <a:gd name="connsiteX7" fmla="*/ 254643 w 347240"/>
              <a:gd name="connsiteY7" fmla="*/ 196770 h 729206"/>
              <a:gd name="connsiteX8" fmla="*/ 277792 w 347240"/>
              <a:gd name="connsiteY8" fmla="*/ 127322 h 729206"/>
              <a:gd name="connsiteX9" fmla="*/ 289367 w 347240"/>
              <a:gd name="connsiteY9" fmla="*/ 69449 h 729206"/>
              <a:gd name="connsiteX10" fmla="*/ 300942 w 347240"/>
              <a:gd name="connsiteY10" fmla="*/ 34724 h 729206"/>
              <a:gd name="connsiteX11" fmla="*/ 300942 w 347240"/>
              <a:gd name="connsiteY11" fmla="*/ 34724 h 729206"/>
              <a:gd name="connsiteX12" fmla="*/ 312516 w 347240"/>
              <a:gd name="connsiteY12" fmla="*/ 0 h 729206"/>
              <a:gd name="connsiteX13" fmla="*/ 324091 w 347240"/>
              <a:gd name="connsiteY13" fmla="*/ 34724 h 729206"/>
              <a:gd name="connsiteX14" fmla="*/ 335666 w 347240"/>
              <a:gd name="connsiteY14" fmla="*/ 81023 h 729206"/>
              <a:gd name="connsiteX15" fmla="*/ 347240 w 347240"/>
              <a:gd name="connsiteY15" fmla="*/ 115747 h 7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240" h="729206">
                <a:moveTo>
                  <a:pt x="0" y="729206"/>
                </a:moveTo>
                <a:cubicBezTo>
                  <a:pt x="30625" y="710830"/>
                  <a:pt x="59721" y="699734"/>
                  <a:pt x="81023" y="671332"/>
                </a:cubicBezTo>
                <a:cubicBezTo>
                  <a:pt x="159551" y="566628"/>
                  <a:pt x="97380" y="631824"/>
                  <a:pt x="150471" y="578735"/>
                </a:cubicBezTo>
                <a:cubicBezTo>
                  <a:pt x="177071" y="498934"/>
                  <a:pt x="156366" y="526542"/>
                  <a:pt x="196769" y="486137"/>
                </a:cubicBezTo>
                <a:lnTo>
                  <a:pt x="219919" y="416689"/>
                </a:lnTo>
                <a:cubicBezTo>
                  <a:pt x="223777" y="405114"/>
                  <a:pt x="228534" y="393801"/>
                  <a:pt x="231493" y="381965"/>
                </a:cubicBezTo>
                <a:lnTo>
                  <a:pt x="243068" y="335666"/>
                </a:lnTo>
                <a:cubicBezTo>
                  <a:pt x="246926" y="289367"/>
                  <a:pt x="247005" y="242597"/>
                  <a:pt x="254643" y="196770"/>
                </a:cubicBezTo>
                <a:cubicBezTo>
                  <a:pt x="258655" y="172701"/>
                  <a:pt x="273006" y="151250"/>
                  <a:pt x="277792" y="127322"/>
                </a:cubicBezTo>
                <a:cubicBezTo>
                  <a:pt x="281650" y="108031"/>
                  <a:pt x="284595" y="88535"/>
                  <a:pt x="289367" y="69449"/>
                </a:cubicBezTo>
                <a:cubicBezTo>
                  <a:pt x="292326" y="57612"/>
                  <a:pt x="309569" y="43351"/>
                  <a:pt x="300942" y="34724"/>
                </a:cubicBezTo>
                <a:lnTo>
                  <a:pt x="300942" y="34724"/>
                </a:lnTo>
                <a:cubicBezTo>
                  <a:pt x="304800" y="23149"/>
                  <a:pt x="300315" y="0"/>
                  <a:pt x="312516" y="0"/>
                </a:cubicBezTo>
                <a:cubicBezTo>
                  <a:pt x="324717" y="0"/>
                  <a:pt x="320739" y="22993"/>
                  <a:pt x="324091" y="34724"/>
                </a:cubicBezTo>
                <a:cubicBezTo>
                  <a:pt x="328461" y="50020"/>
                  <a:pt x="331296" y="65727"/>
                  <a:pt x="335666" y="81023"/>
                </a:cubicBezTo>
                <a:cubicBezTo>
                  <a:pt x="339018" y="92754"/>
                  <a:pt x="347240" y="115747"/>
                  <a:pt x="347240" y="115747"/>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2123728" y="5463029"/>
            <a:ext cx="612000" cy="324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24" name="橢圓 23"/>
          <p:cNvSpPr/>
          <p:nvPr/>
        </p:nvSpPr>
        <p:spPr>
          <a:xfrm>
            <a:off x="5174691" y="5283291"/>
            <a:ext cx="612000" cy="324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27" name="橢圓 26"/>
          <p:cNvSpPr/>
          <p:nvPr/>
        </p:nvSpPr>
        <p:spPr>
          <a:xfrm>
            <a:off x="4276344" y="5466962"/>
            <a:ext cx="612000" cy="324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28" name="橢圓 27"/>
          <p:cNvSpPr/>
          <p:nvPr/>
        </p:nvSpPr>
        <p:spPr>
          <a:xfrm>
            <a:off x="2059176" y="4392638"/>
            <a:ext cx="612000" cy="324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29" name="橢圓 28"/>
          <p:cNvSpPr/>
          <p:nvPr/>
        </p:nvSpPr>
        <p:spPr>
          <a:xfrm>
            <a:off x="5851732" y="3180561"/>
            <a:ext cx="612000" cy="324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34" name="橢圓 33"/>
          <p:cNvSpPr/>
          <p:nvPr/>
        </p:nvSpPr>
        <p:spPr>
          <a:xfrm>
            <a:off x="1239533" y="5345314"/>
            <a:ext cx="396000" cy="180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38" name="橢圓 37"/>
          <p:cNvSpPr/>
          <p:nvPr/>
        </p:nvSpPr>
        <p:spPr>
          <a:xfrm>
            <a:off x="1601714" y="5091876"/>
            <a:ext cx="396000" cy="180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39" name="橢圓 38"/>
          <p:cNvSpPr/>
          <p:nvPr/>
        </p:nvSpPr>
        <p:spPr>
          <a:xfrm>
            <a:off x="3514641" y="5373029"/>
            <a:ext cx="396000" cy="180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41" name="橢圓 40"/>
          <p:cNvSpPr/>
          <p:nvPr/>
        </p:nvSpPr>
        <p:spPr>
          <a:xfrm>
            <a:off x="3988481" y="4853885"/>
            <a:ext cx="396000" cy="180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42" name="橢圓 41"/>
          <p:cNvSpPr/>
          <p:nvPr/>
        </p:nvSpPr>
        <p:spPr>
          <a:xfrm>
            <a:off x="4716804" y="4491027"/>
            <a:ext cx="396000" cy="180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43" name="橢圓 42"/>
          <p:cNvSpPr/>
          <p:nvPr/>
        </p:nvSpPr>
        <p:spPr>
          <a:xfrm>
            <a:off x="5959732" y="5033885"/>
            <a:ext cx="396000" cy="180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8" name="矩形 17"/>
          <p:cNvSpPr/>
          <p:nvPr/>
        </p:nvSpPr>
        <p:spPr>
          <a:xfrm>
            <a:off x="1799714" y="5930394"/>
            <a:ext cx="648050" cy="404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7358248" y="5463029"/>
            <a:ext cx="893528" cy="84209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 name="直線接點 45"/>
          <p:cNvCxnSpPr/>
          <p:nvPr/>
        </p:nvCxnSpPr>
        <p:spPr>
          <a:xfrm>
            <a:off x="1616651" y="4625568"/>
            <a:ext cx="156254" cy="439669"/>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H="1">
            <a:off x="1676883" y="4273488"/>
            <a:ext cx="650432" cy="217539"/>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flipH="1">
            <a:off x="2531706" y="3672639"/>
            <a:ext cx="425741" cy="462618"/>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flipH="1">
            <a:off x="3136714" y="3358368"/>
            <a:ext cx="235529" cy="146193"/>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H="1">
            <a:off x="3643327" y="2850290"/>
            <a:ext cx="442682" cy="265543"/>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flipH="1" flipV="1">
            <a:off x="4384481" y="2982380"/>
            <a:ext cx="877506" cy="429994"/>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a:endCxn id="42" idx="0"/>
          </p:cNvCxnSpPr>
          <p:nvPr/>
        </p:nvCxnSpPr>
        <p:spPr>
          <a:xfrm flipH="1">
            <a:off x="4914804" y="3636858"/>
            <a:ext cx="594053" cy="854169"/>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stCxn id="43" idx="2"/>
          </p:cNvCxnSpPr>
          <p:nvPr/>
        </p:nvCxnSpPr>
        <p:spPr>
          <a:xfrm flipH="1" flipV="1">
            <a:off x="4925604" y="4825536"/>
            <a:ext cx="1034128" cy="298349"/>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flipV="1">
            <a:off x="6355733" y="5179810"/>
            <a:ext cx="1002515" cy="283219"/>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0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4" grpId="0" animBg="1"/>
      <p:bldP spid="27" grpId="0" animBg="1"/>
      <p:bldP spid="28" grpId="0" animBg="1"/>
      <p:bldP spid="29" grpId="0" animBg="1"/>
      <p:bldP spid="34" grpId="0" animBg="1"/>
      <p:bldP spid="38" grpId="0" animBg="1"/>
      <p:bldP spid="39"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a:t>
            </a:r>
            <a:r>
              <a:rPr lang="en-US" altLang="zh-TW" b="1" dirty="0"/>
              <a:t>Internet Routing Evolution</a:t>
            </a:r>
            <a:endParaRPr lang="zh-TW" altLang="en-US" dirty="0"/>
          </a:p>
        </p:txBody>
      </p:sp>
      <p:sp>
        <p:nvSpPr>
          <p:cNvPr id="2" name="內容版面配置區 1"/>
          <p:cNvSpPr>
            <a:spLocks noGrp="1"/>
          </p:cNvSpPr>
          <p:nvPr>
            <p:ph idx="1"/>
          </p:nvPr>
        </p:nvSpPr>
        <p:spPr/>
        <p:txBody>
          <a:bodyPr/>
          <a:lstStyle/>
          <a:p>
            <a:pPr algn="just"/>
            <a:r>
              <a:rPr lang="en-US" altLang="zh-TW" sz="2800" b="1" dirty="0" smtClean="0"/>
              <a:t>Exterior Gateway Protocol (EGP)</a:t>
            </a:r>
            <a:r>
              <a:rPr lang="en-US" altLang="zh-TW" sz="2800" dirty="0" smtClean="0"/>
              <a:t>, developed in 1982-1984 describes how separate networks that are autonomous can talk to each other.</a:t>
            </a:r>
          </a:p>
          <a:p>
            <a:pPr algn="just"/>
            <a:r>
              <a:rPr lang="en-US" altLang="zh-TW" sz="2800" b="1" dirty="0" smtClean="0"/>
              <a:t>EGP</a:t>
            </a:r>
            <a:r>
              <a:rPr lang="en-US" altLang="zh-TW" sz="2800" dirty="0" smtClean="0"/>
              <a:t> defined a two-level strict hierarchy with the top level labeled as the core back bone and the bottom level being the level at which the different networks, defined through ASes, were connected.</a:t>
            </a:r>
          </a:p>
          <a:p>
            <a:pPr algn="just"/>
            <a:r>
              <a:rPr lang="en-US" altLang="zh-TW" sz="2800" dirty="0"/>
              <a:t>the term </a:t>
            </a:r>
            <a:r>
              <a:rPr lang="en-US" altLang="zh-TW" sz="2800" b="1" i="1" dirty="0"/>
              <a:t>autonomous system </a:t>
            </a:r>
            <a:r>
              <a:rPr lang="en-US" altLang="zh-TW" sz="2800" b="1" dirty="0"/>
              <a:t>(AS</a:t>
            </a:r>
            <a:r>
              <a:rPr lang="en-US" altLang="zh-TW" sz="2800" dirty="0"/>
              <a:t>) and the notion of a </a:t>
            </a:r>
            <a:r>
              <a:rPr lang="en-US" altLang="zh-TW" sz="2800" dirty="0" smtClean="0"/>
              <a:t>16-bit </a:t>
            </a:r>
            <a:r>
              <a:rPr lang="en-US" altLang="zh-TW" sz="2800" b="1" i="1" dirty="0" smtClean="0"/>
              <a:t>autonomous </a:t>
            </a:r>
            <a:r>
              <a:rPr lang="en-US" altLang="zh-TW" sz="2800" b="1" i="1" dirty="0"/>
              <a:t>system number </a:t>
            </a:r>
            <a:r>
              <a:rPr lang="en-US" altLang="zh-TW" sz="2800" b="1" dirty="0"/>
              <a:t>(ASN) </a:t>
            </a:r>
            <a:r>
              <a:rPr lang="en-US" altLang="zh-TW" sz="2800" dirty="0"/>
              <a:t>were </a:t>
            </a:r>
            <a:r>
              <a:rPr lang="en-US" altLang="zh-TW" sz="2800" dirty="0" smtClean="0"/>
              <a:t>introduced.</a:t>
            </a:r>
            <a:endParaRPr lang="zh-TW" altLang="en-US" sz="2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6</a:t>
            </a:fld>
            <a:endParaRPr lang="en-US" altLang="zh-TW"/>
          </a:p>
        </p:txBody>
      </p:sp>
    </p:spTree>
    <p:extLst>
      <p:ext uri="{BB962C8B-B14F-4D97-AF65-F5344CB8AC3E}">
        <p14:creationId xmlns:p14="http://schemas.microsoft.com/office/powerpoint/2010/main" val="5084532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3.2 </a:t>
            </a:r>
            <a:r>
              <a:rPr lang="en-US" altLang="zh-TW" b="1" dirty="0"/>
              <a:t>The session from U3 to S2</a:t>
            </a:r>
            <a:endParaRPr lang="zh-TW" altLang="en-US" b="1" dirty="0"/>
          </a:p>
        </p:txBody>
      </p:sp>
      <p:sp>
        <p:nvSpPr>
          <p:cNvPr id="3" name="內容版面配置區 2"/>
          <p:cNvSpPr>
            <a:spLocks noGrp="1"/>
          </p:cNvSpPr>
          <p:nvPr>
            <p:ph idx="1"/>
          </p:nvPr>
        </p:nvSpPr>
        <p:spPr>
          <a:xfrm>
            <a:off x="762000" y="1412875"/>
            <a:ext cx="7842448" cy="4104357"/>
          </a:xfrm>
        </p:spPr>
        <p:txBody>
          <a:bodyPr/>
          <a:lstStyle/>
          <a:p>
            <a:pPr algn="just"/>
            <a:r>
              <a:rPr lang="en-US" altLang="zh-TW" sz="3200" b="1" dirty="0" smtClean="0"/>
              <a:t>Second </a:t>
            </a:r>
            <a:r>
              <a:rPr lang="en-US" altLang="zh-TW" sz="3200" b="1" dirty="0"/>
              <a:t>path: 552&gt;600&gt;560&gt;699&gt;617&gt;516.</a:t>
            </a:r>
            <a:r>
              <a:rPr lang="en-US" altLang="zh-TW" sz="3200" b="1" dirty="0">
                <a:solidFill>
                  <a:srgbClr val="3E30F8"/>
                </a:solidFill>
              </a:rPr>
              <a:t> </a:t>
            </a:r>
          </a:p>
          <a:p>
            <a:pPr algn="just"/>
            <a:r>
              <a:rPr lang="en-US" altLang="zh-TW" sz="3200" dirty="0" smtClean="0"/>
              <a:t>This second path </a:t>
            </a:r>
            <a:r>
              <a:rPr lang="en-US" altLang="zh-TW" sz="3200" dirty="0"/>
              <a:t>would not be advertised. </a:t>
            </a:r>
          </a:p>
          <a:p>
            <a:pPr lvl="1" algn="just"/>
            <a:r>
              <a:rPr lang="en-US" altLang="zh-TW" b="1" dirty="0" smtClean="0"/>
              <a:t>AS64560, a tier 4 ISP, will </a:t>
            </a:r>
            <a:r>
              <a:rPr lang="en-US" altLang="zh-TW" b="1" dirty="0"/>
              <a:t>learn about AS64516 from AS64699, this would not be advertised to tier 3 provider AS64600</a:t>
            </a:r>
            <a:r>
              <a:rPr lang="en-US" altLang="zh-TW" dirty="0"/>
              <a:t>.</a:t>
            </a:r>
          </a:p>
          <a:p>
            <a:pPr algn="just"/>
            <a:r>
              <a:rPr lang="en-US" altLang="zh-TW" sz="3200" dirty="0"/>
              <a:t>Due to </a:t>
            </a:r>
            <a:r>
              <a:rPr lang="en-US" altLang="zh-TW" sz="3200" b="1" dirty="0" smtClean="0"/>
              <a:t>stub rule:</a:t>
            </a:r>
            <a:r>
              <a:rPr lang="en-US" altLang="zh-TW" sz="3200" dirty="0" smtClean="0"/>
              <a:t> </a:t>
            </a:r>
            <a:r>
              <a:rPr lang="en-US" altLang="zh-TW" sz="3200" dirty="0"/>
              <a:t>AS54552 and AS64600 would not know about </a:t>
            </a:r>
            <a:r>
              <a:rPr lang="en-US" altLang="zh-TW" sz="3200" dirty="0" smtClean="0"/>
              <a:t>the connectivity between </a:t>
            </a:r>
            <a:r>
              <a:rPr lang="en-US" altLang="zh-TW" sz="3200" dirty="0"/>
              <a:t>AS64600 </a:t>
            </a:r>
            <a:r>
              <a:rPr lang="en-US" altLang="zh-TW" sz="3200" dirty="0" smtClean="0"/>
              <a:t>and </a:t>
            </a:r>
            <a:r>
              <a:rPr lang="en-US" altLang="zh-TW" sz="3200" dirty="0"/>
              <a:t>AS64560</a:t>
            </a:r>
            <a:r>
              <a:rPr lang="en-US" altLang="zh-TW" sz="3200" dirty="0" smtClean="0"/>
              <a:t>.</a:t>
            </a:r>
            <a:endParaRPr lang="zh-TW" altLang="en-US" sz="3200" dirty="0"/>
          </a:p>
        </p:txBody>
      </p:sp>
    </p:spTree>
    <p:extLst>
      <p:ext uri="{BB962C8B-B14F-4D97-AF65-F5344CB8AC3E}">
        <p14:creationId xmlns:p14="http://schemas.microsoft.com/office/powerpoint/2010/main" val="4249500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1" dirty="0" smtClean="0"/>
              <a:t>3 </a:t>
            </a:r>
            <a:r>
              <a:rPr lang="en-US" altLang="zh-TW" sz="2800" b="1" dirty="0"/>
              <a:t>Interconnection of ISPs of different </a:t>
            </a:r>
            <a:r>
              <a:rPr lang="en-US" altLang="zh-TW" sz="2800" b="1" dirty="0" smtClean="0"/>
              <a:t>tiers</a:t>
            </a:r>
            <a:endParaRPr lang="zh-TW" altLang="en-US" sz="2800" b="1" dirty="0"/>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347"/>
            <a:ext cx="9144000" cy="639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接點 12"/>
          <p:cNvCxnSpPr/>
          <p:nvPr/>
        </p:nvCxnSpPr>
        <p:spPr>
          <a:xfrm flipH="1">
            <a:off x="762000" y="5723615"/>
            <a:ext cx="212870" cy="146657"/>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868435" y="5156651"/>
            <a:ext cx="211177" cy="421627"/>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a:off x="868436" y="4840839"/>
            <a:ext cx="647848" cy="199420"/>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1799692" y="4259484"/>
            <a:ext cx="252028" cy="465660"/>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H="1">
            <a:off x="2210924" y="4068502"/>
            <a:ext cx="200836" cy="169198"/>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2735796" y="3674499"/>
            <a:ext cx="324037" cy="190982"/>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H="1" flipV="1">
            <a:off x="3275856" y="3769990"/>
            <a:ext cx="828093" cy="395703"/>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3923929" y="4318672"/>
            <a:ext cx="324035" cy="793595"/>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H="1" flipV="1">
            <a:off x="3964783" y="5231241"/>
            <a:ext cx="787238" cy="394002"/>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4798617" y="5723615"/>
            <a:ext cx="853504" cy="467326"/>
          </a:xfrm>
          <a:prstGeom prst="line">
            <a:avLst/>
          </a:prstGeom>
          <a:ln w="603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H="1">
            <a:off x="2735796" y="5625243"/>
            <a:ext cx="324038" cy="245029"/>
          </a:xfrm>
          <a:prstGeom prst="line">
            <a:avLst/>
          </a:prstGeom>
          <a:ln w="508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H="1">
            <a:off x="3275856" y="5231241"/>
            <a:ext cx="324036" cy="177979"/>
          </a:xfrm>
          <a:prstGeom prst="line">
            <a:avLst/>
          </a:prstGeom>
          <a:ln w="508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1079612" y="5625243"/>
            <a:ext cx="1476164" cy="245029"/>
          </a:xfrm>
          <a:prstGeom prst="line">
            <a:avLst/>
          </a:prstGeom>
          <a:ln w="50800">
            <a:solidFill>
              <a:srgbClr val="3366CC"/>
            </a:solidFill>
            <a:prstDash val="dash"/>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341881" y="6259412"/>
            <a:ext cx="632142" cy="400110"/>
          </a:xfrm>
          <a:prstGeom prst="rect">
            <a:avLst/>
          </a:prstGeom>
          <a:noFill/>
        </p:spPr>
        <p:txBody>
          <a:bodyPr wrap="square" rtlCol="0">
            <a:spAutoFit/>
          </a:bodyPr>
          <a:lstStyle/>
          <a:p>
            <a:pPr algn="ctr"/>
            <a:r>
              <a:rPr lang="en-US" altLang="zh-TW" sz="2000" b="1" dirty="0" smtClean="0">
                <a:solidFill>
                  <a:srgbClr val="7030A0"/>
                </a:solidFill>
                <a:effectLst>
                  <a:outerShdw blurRad="38100" dist="38100" dir="2700000" algn="tl">
                    <a:srgbClr val="000000">
                      <a:alpha val="43137"/>
                    </a:srgbClr>
                  </a:outerShdw>
                </a:effectLst>
              </a:rPr>
              <a:t>U3</a:t>
            </a:r>
          </a:p>
        </p:txBody>
      </p:sp>
      <p:sp>
        <p:nvSpPr>
          <p:cNvPr id="55" name="文字方塊 54"/>
          <p:cNvSpPr txBox="1"/>
          <p:nvPr/>
        </p:nvSpPr>
        <p:spPr>
          <a:xfrm>
            <a:off x="5336050" y="6220912"/>
            <a:ext cx="632142" cy="400110"/>
          </a:xfrm>
          <a:prstGeom prst="rect">
            <a:avLst/>
          </a:prstGeom>
          <a:noFill/>
        </p:spPr>
        <p:txBody>
          <a:bodyPr wrap="square" rtlCol="0">
            <a:spAutoFit/>
          </a:bodyPr>
          <a:lstStyle/>
          <a:p>
            <a:pPr algn="ctr"/>
            <a:r>
              <a:rPr lang="en-US" altLang="zh-TW" sz="2000" b="1" dirty="0" smtClean="0">
                <a:solidFill>
                  <a:srgbClr val="7030A0"/>
                </a:solidFill>
                <a:effectLst>
                  <a:outerShdw blurRad="38100" dist="38100" dir="2700000" algn="tl">
                    <a:srgbClr val="000000">
                      <a:alpha val="43137"/>
                    </a:srgbClr>
                  </a:outerShdw>
                </a:effectLst>
              </a:rPr>
              <a:t>S2</a:t>
            </a:r>
          </a:p>
        </p:txBody>
      </p:sp>
      <p:sp>
        <p:nvSpPr>
          <p:cNvPr id="20" name="橢圓 19"/>
          <p:cNvSpPr/>
          <p:nvPr/>
        </p:nvSpPr>
        <p:spPr>
          <a:xfrm>
            <a:off x="6048164" y="387196"/>
            <a:ext cx="612000" cy="324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Tree>
    <p:extLst>
      <p:ext uri="{BB962C8B-B14F-4D97-AF65-F5344CB8AC3E}">
        <p14:creationId xmlns:p14="http://schemas.microsoft.com/office/powerpoint/2010/main" val="26779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3.2 </a:t>
            </a:r>
            <a:r>
              <a:rPr lang="en-US" altLang="zh-TW" b="1" dirty="0"/>
              <a:t>Observations </a:t>
            </a:r>
            <a:r>
              <a:rPr lang="en-US" altLang="zh-TW" b="1" dirty="0" smtClean="0"/>
              <a:t>of the session</a:t>
            </a:r>
            <a:endParaRPr lang="zh-TW" altLang="en-US" b="1" dirty="0"/>
          </a:p>
        </p:txBody>
      </p:sp>
      <p:sp>
        <p:nvSpPr>
          <p:cNvPr id="3" name="內容版面配置區 2"/>
          <p:cNvSpPr>
            <a:spLocks noGrp="1"/>
          </p:cNvSpPr>
          <p:nvPr>
            <p:ph idx="1"/>
          </p:nvPr>
        </p:nvSpPr>
        <p:spPr/>
        <p:txBody>
          <a:bodyPr/>
          <a:lstStyle/>
          <a:p>
            <a:r>
              <a:rPr lang="en-US" altLang="zh-TW" dirty="0"/>
              <a:t>In the case of server S2 located in </a:t>
            </a:r>
            <a:r>
              <a:rPr lang="en-US" altLang="zh-TW" dirty="0" smtClean="0"/>
              <a:t>CDP </a:t>
            </a:r>
            <a:r>
              <a:rPr lang="en-US" altLang="zh-TW" dirty="0"/>
              <a:t>ISP (AS64516), </a:t>
            </a:r>
            <a:r>
              <a:rPr lang="en-US" altLang="zh-TW" dirty="0" smtClean="0"/>
              <a:t>it </a:t>
            </a:r>
            <a:r>
              <a:rPr lang="en-US" altLang="zh-TW" dirty="0"/>
              <a:t>is </a:t>
            </a:r>
            <a:r>
              <a:rPr lang="en-US" altLang="zh-TW" b="1" dirty="0" smtClean="0"/>
              <a:t>multi-connected</a:t>
            </a:r>
            <a:r>
              <a:rPr lang="en-US" altLang="zh-TW" dirty="0" smtClean="0"/>
              <a:t> to </a:t>
            </a:r>
            <a:r>
              <a:rPr lang="en-US" altLang="zh-TW" dirty="0"/>
              <a:t>tier 1 ISP </a:t>
            </a:r>
            <a:r>
              <a:rPr lang="en-US" altLang="zh-TW" dirty="0" smtClean="0"/>
              <a:t>AS64617.</a:t>
            </a:r>
          </a:p>
          <a:p>
            <a:r>
              <a:rPr lang="en-US" altLang="zh-TW" dirty="0"/>
              <a:t>AS64617 </a:t>
            </a:r>
            <a:r>
              <a:rPr lang="en-US" altLang="zh-TW" dirty="0" smtClean="0"/>
              <a:t>chooses </a:t>
            </a:r>
            <a:r>
              <a:rPr lang="en-US" altLang="zh-TW" dirty="0"/>
              <a:t>one egress </a:t>
            </a:r>
            <a:r>
              <a:rPr lang="en-US" altLang="zh-TW" dirty="0" smtClean="0"/>
              <a:t>point </a:t>
            </a:r>
            <a:r>
              <a:rPr lang="en-US" altLang="zh-TW" dirty="0"/>
              <a:t>depends on </a:t>
            </a:r>
            <a:r>
              <a:rPr lang="en-US" altLang="zh-TW" b="1" i="1" dirty="0"/>
              <a:t>early-exit routing </a:t>
            </a:r>
            <a:r>
              <a:rPr lang="en-US" altLang="zh-TW" b="1" i="1" dirty="0" smtClean="0"/>
              <a:t>rule</a:t>
            </a:r>
            <a:r>
              <a:rPr lang="en-US" altLang="zh-TW" dirty="0" smtClean="0"/>
              <a:t>. (will </a:t>
            </a:r>
            <a:r>
              <a:rPr lang="en-US" altLang="zh-TW" dirty="0"/>
              <a:t>be discussed </a:t>
            </a:r>
            <a:r>
              <a:rPr lang="en-US" altLang="zh-TW" dirty="0" smtClean="0"/>
              <a:t>later)</a:t>
            </a:r>
          </a:p>
          <a:p>
            <a:r>
              <a:rPr lang="en-US" altLang="zh-TW" dirty="0" smtClean="0"/>
              <a:t>From </a:t>
            </a:r>
            <a:r>
              <a:rPr lang="en-US" altLang="zh-TW" dirty="0"/>
              <a:t>the perspective of the tier 1 ISP, it has </a:t>
            </a:r>
            <a:r>
              <a:rPr lang="en-US" altLang="zh-TW" b="1" dirty="0" smtClean="0"/>
              <a:t>multiple egress </a:t>
            </a:r>
            <a:r>
              <a:rPr lang="en-US" altLang="zh-TW" b="1" dirty="0"/>
              <a:t>points </a:t>
            </a:r>
            <a:r>
              <a:rPr lang="en-US" altLang="zh-TW" dirty="0"/>
              <a:t>to the CDP </a:t>
            </a:r>
            <a:r>
              <a:rPr lang="en-US" altLang="zh-TW" dirty="0" smtClean="0"/>
              <a:t>ISP </a:t>
            </a:r>
            <a:r>
              <a:rPr lang="en-US" altLang="zh-TW" dirty="0"/>
              <a:t>AS64516. </a:t>
            </a:r>
            <a:endParaRPr lang="en-US" altLang="zh-TW" dirty="0" smtClean="0"/>
          </a:p>
        </p:txBody>
      </p:sp>
    </p:spTree>
    <p:extLst>
      <p:ext uri="{BB962C8B-B14F-4D97-AF65-F5344CB8AC3E}">
        <p14:creationId xmlns:p14="http://schemas.microsoft.com/office/powerpoint/2010/main" val="90126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3.2 </a:t>
            </a:r>
            <a:r>
              <a:rPr lang="en-US" altLang="zh-TW" b="1" dirty="0"/>
              <a:t>Observations of the session</a:t>
            </a:r>
            <a:endParaRPr lang="zh-TW" altLang="en-US" b="1" dirty="0"/>
          </a:p>
        </p:txBody>
      </p:sp>
      <p:sp>
        <p:nvSpPr>
          <p:cNvPr id="3" name="內容版面配置區 2"/>
          <p:cNvSpPr>
            <a:spLocks noGrp="1"/>
          </p:cNvSpPr>
          <p:nvPr>
            <p:ph idx="1"/>
          </p:nvPr>
        </p:nvSpPr>
        <p:spPr/>
        <p:txBody>
          <a:bodyPr/>
          <a:lstStyle/>
          <a:p>
            <a:r>
              <a:rPr lang="en-US" altLang="zh-TW" dirty="0"/>
              <a:t>U2 is a user in a tier 4 ISP (AS64822), which is a </a:t>
            </a:r>
            <a:r>
              <a:rPr lang="en-US" altLang="zh-TW" b="1" dirty="0"/>
              <a:t>stub AS</a:t>
            </a:r>
            <a:r>
              <a:rPr lang="en-US" altLang="zh-TW" dirty="0"/>
              <a:t>. </a:t>
            </a:r>
            <a:endParaRPr lang="en-US" altLang="zh-TW" dirty="0" smtClean="0"/>
          </a:p>
          <a:p>
            <a:r>
              <a:rPr lang="en-US" altLang="zh-TW" dirty="0" smtClean="0"/>
              <a:t>AS64822 </a:t>
            </a:r>
            <a:r>
              <a:rPr lang="en-US" altLang="zh-TW" dirty="0"/>
              <a:t>is </a:t>
            </a:r>
            <a:r>
              <a:rPr lang="en-US" altLang="zh-TW" b="1" dirty="0"/>
              <a:t>dual-homed</a:t>
            </a:r>
            <a:r>
              <a:rPr lang="en-US" altLang="zh-TW" dirty="0"/>
              <a:t> </a:t>
            </a:r>
            <a:r>
              <a:rPr lang="en-US" altLang="zh-TW" dirty="0" smtClean="0"/>
              <a:t>from a </a:t>
            </a:r>
            <a:r>
              <a:rPr lang="en-US" altLang="zh-TW" dirty="0"/>
              <a:t>single BGP speaker to two different tier 3 ISPs, AS64777 and </a:t>
            </a:r>
            <a:r>
              <a:rPr lang="en-US" altLang="zh-TW" dirty="0" smtClean="0"/>
              <a:t>AS64561.</a:t>
            </a:r>
          </a:p>
          <a:p>
            <a:endParaRPr lang="zh-TW" altLang="en-US" b="1" dirty="0"/>
          </a:p>
        </p:txBody>
      </p:sp>
    </p:spTree>
    <p:extLst>
      <p:ext uri="{BB962C8B-B14F-4D97-AF65-F5344CB8AC3E}">
        <p14:creationId xmlns:p14="http://schemas.microsoft.com/office/powerpoint/2010/main" val="4749084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3.2 </a:t>
            </a:r>
            <a:r>
              <a:rPr lang="en-US" altLang="zh-TW" b="1" dirty="0"/>
              <a:t>Observations of the session</a:t>
            </a:r>
            <a:endParaRPr lang="zh-TW" altLang="en-US" b="1" dirty="0"/>
          </a:p>
        </p:txBody>
      </p:sp>
      <p:sp>
        <p:nvSpPr>
          <p:cNvPr id="3" name="內容版面配置區 2"/>
          <p:cNvSpPr>
            <a:spLocks noGrp="1"/>
          </p:cNvSpPr>
          <p:nvPr>
            <p:ph idx="1"/>
          </p:nvPr>
        </p:nvSpPr>
        <p:spPr/>
        <p:txBody>
          <a:bodyPr/>
          <a:lstStyle/>
          <a:p>
            <a:r>
              <a:rPr lang="en-US" altLang="zh-TW" dirty="0" smtClean="0"/>
              <a:t>The </a:t>
            </a:r>
            <a:r>
              <a:rPr lang="en-US" altLang="zh-TW" dirty="0"/>
              <a:t>tier 4 </a:t>
            </a:r>
            <a:r>
              <a:rPr lang="en-US" altLang="zh-TW" dirty="0" smtClean="0"/>
              <a:t>ISP AS64822 has </a:t>
            </a:r>
            <a:r>
              <a:rPr lang="en-US" altLang="zh-TW" dirty="0"/>
              <a:t>a couple of different options to prefer accessing one tier 3 ISP over the other:</a:t>
            </a:r>
          </a:p>
          <a:p>
            <a:pPr lvl="1"/>
            <a:r>
              <a:rPr lang="en-US" altLang="zh-TW" dirty="0"/>
              <a:t>S</a:t>
            </a:r>
            <a:r>
              <a:rPr lang="en-US" altLang="zh-TW" dirty="0" smtClean="0"/>
              <a:t>et the  </a:t>
            </a:r>
            <a:r>
              <a:rPr lang="en-US" altLang="zh-TW" b="1" dirty="0"/>
              <a:t>local pre-configured priority values </a:t>
            </a:r>
            <a:r>
              <a:rPr lang="en-US" altLang="zh-TW" dirty="0"/>
              <a:t>to </a:t>
            </a:r>
            <a:r>
              <a:rPr lang="en-US" altLang="zh-TW" dirty="0" smtClean="0"/>
              <a:t>access AS64777, as opposed to the</a:t>
            </a:r>
            <a:r>
              <a:rPr lang="zh-TW" altLang="en-US" dirty="0" smtClean="0"/>
              <a:t> </a:t>
            </a:r>
            <a:r>
              <a:rPr lang="en-US" altLang="zh-TW" dirty="0" smtClean="0"/>
              <a:t>other</a:t>
            </a:r>
            <a:r>
              <a:rPr lang="en-US" altLang="zh-TW" dirty="0"/>
              <a:t>, since this factor is given </a:t>
            </a:r>
            <a:r>
              <a:rPr lang="en-US" altLang="zh-TW" b="1" dirty="0" smtClean="0"/>
              <a:t>higher </a:t>
            </a:r>
            <a:r>
              <a:rPr lang="en-US" altLang="zh-TW" b="1" dirty="0"/>
              <a:t>priority </a:t>
            </a:r>
            <a:r>
              <a:rPr lang="en-US" altLang="zh-TW" dirty="0"/>
              <a:t>in the BGP route selection </a:t>
            </a:r>
            <a:r>
              <a:rPr lang="en-US" altLang="zh-TW" dirty="0" smtClean="0"/>
              <a:t>process</a:t>
            </a:r>
            <a:r>
              <a:rPr lang="en-US" altLang="zh-TW" dirty="0"/>
              <a:t>.</a:t>
            </a:r>
            <a:endParaRPr lang="en-US" altLang="zh-TW" dirty="0" smtClean="0"/>
          </a:p>
          <a:p>
            <a:pPr lvl="1"/>
            <a:r>
              <a:rPr lang="en-US" altLang="zh-TW" dirty="0" smtClean="0"/>
              <a:t>Insert</a:t>
            </a:r>
            <a:r>
              <a:rPr lang="en-US" altLang="zh-TW" dirty="0"/>
              <a:t> </a:t>
            </a:r>
            <a:r>
              <a:rPr lang="en-US" altLang="zh-TW" dirty="0" smtClean="0"/>
              <a:t>its </a:t>
            </a:r>
            <a:r>
              <a:rPr lang="en-US" altLang="zh-TW" dirty="0"/>
              <a:t>AS </a:t>
            </a:r>
            <a:r>
              <a:rPr lang="en-US" altLang="zh-TW" dirty="0" smtClean="0"/>
              <a:t>number (AS64822</a:t>
            </a:r>
            <a:r>
              <a:rPr lang="en-US" altLang="zh-TW" dirty="0"/>
              <a:t>)</a:t>
            </a:r>
            <a:r>
              <a:rPr lang="en-US" altLang="zh-TW" dirty="0" smtClean="0"/>
              <a:t> </a:t>
            </a:r>
            <a:r>
              <a:rPr lang="en-US" altLang="zh-TW" dirty="0"/>
              <a:t>more than once when advertising IP prefixes it houses to </a:t>
            </a:r>
            <a:r>
              <a:rPr lang="en-US" altLang="zh-TW" dirty="0" smtClean="0"/>
              <a:t>the ISP </a:t>
            </a:r>
            <a:r>
              <a:rPr lang="en-US" altLang="zh-TW" dirty="0"/>
              <a:t>with</a:t>
            </a:r>
            <a:r>
              <a:rPr lang="en-US" altLang="zh-TW" b="1" dirty="0"/>
              <a:t> the less preferred </a:t>
            </a:r>
            <a:r>
              <a:rPr lang="en-US" altLang="zh-TW" b="1" dirty="0" smtClean="0"/>
              <a:t>route (</a:t>
            </a:r>
            <a:r>
              <a:rPr lang="en-US" altLang="zh-TW" dirty="0" smtClean="0"/>
              <a:t>AS64561).</a:t>
            </a:r>
            <a:endParaRPr lang="zh-TW" altLang="en-US" b="1" dirty="0"/>
          </a:p>
        </p:txBody>
      </p:sp>
    </p:spTree>
    <p:extLst>
      <p:ext uri="{BB962C8B-B14F-4D97-AF65-F5344CB8AC3E}">
        <p14:creationId xmlns:p14="http://schemas.microsoft.com/office/powerpoint/2010/main" val="26468509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3.2 </a:t>
            </a:r>
            <a:r>
              <a:rPr lang="en-US" altLang="zh-TW" b="1" dirty="0"/>
              <a:t>Observations of the session</a:t>
            </a:r>
            <a:endParaRPr lang="zh-TW" altLang="en-US" b="1" dirty="0"/>
          </a:p>
        </p:txBody>
      </p:sp>
      <p:sp>
        <p:nvSpPr>
          <p:cNvPr id="3" name="內容版面配置區 2"/>
          <p:cNvSpPr>
            <a:spLocks noGrp="1"/>
          </p:cNvSpPr>
          <p:nvPr>
            <p:ph idx="1"/>
          </p:nvPr>
        </p:nvSpPr>
        <p:spPr/>
        <p:txBody>
          <a:bodyPr/>
          <a:lstStyle/>
          <a:p>
            <a:pPr algn="just"/>
            <a:r>
              <a:rPr lang="en-US" altLang="zh-TW" dirty="0" smtClean="0"/>
              <a:t>A </a:t>
            </a:r>
            <a:r>
              <a:rPr lang="en-US" altLang="zh-TW" dirty="0"/>
              <a:t>stub AS learns about outside IP prefixes from BGP UPDATE messages it receives from both its tier 3 providers.</a:t>
            </a:r>
          </a:p>
          <a:p>
            <a:pPr algn="just"/>
            <a:r>
              <a:rPr lang="en-US" altLang="zh-TW" dirty="0"/>
              <a:t>It </a:t>
            </a:r>
            <a:r>
              <a:rPr lang="en-US" altLang="zh-TW" b="1" dirty="0"/>
              <a:t>should not advertise </a:t>
            </a:r>
            <a:r>
              <a:rPr lang="en-US" altLang="zh-TW" dirty="0"/>
              <a:t>what it learns from one to the other. </a:t>
            </a:r>
          </a:p>
          <a:p>
            <a:endParaRPr lang="en-US" altLang="zh-TW" dirty="0" smtClean="0"/>
          </a:p>
        </p:txBody>
      </p:sp>
    </p:spTree>
    <p:extLst>
      <p:ext uri="{BB962C8B-B14F-4D97-AF65-F5344CB8AC3E}">
        <p14:creationId xmlns:p14="http://schemas.microsoft.com/office/powerpoint/2010/main" val="1283804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b="1" dirty="0" smtClean="0"/>
              <a:t>3.3 </a:t>
            </a:r>
            <a:r>
              <a:rPr lang="en-US" altLang="zh-TW" b="1" dirty="0"/>
              <a:t>Customer Traffic Routing</a:t>
            </a:r>
            <a:endParaRPr lang="zh-TW" altLang="en-US" b="1"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04764"/>
            <a:ext cx="6011989" cy="5400600"/>
          </a:xfrm>
          <a:prstGeom prst="rect">
            <a:avLst/>
          </a:prstGeom>
        </p:spPr>
      </p:pic>
    </p:spTree>
    <p:extLst>
      <p:ext uri="{BB962C8B-B14F-4D97-AF65-F5344CB8AC3E}">
        <p14:creationId xmlns:p14="http://schemas.microsoft.com/office/powerpoint/2010/main" val="1549925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3.3 </a:t>
            </a:r>
            <a:r>
              <a:rPr lang="en-US" altLang="zh-TW" b="1" dirty="0"/>
              <a:t>Customer Traffic Routing</a:t>
            </a:r>
            <a:endParaRPr lang="zh-TW" altLang="en-US" b="1" dirty="0"/>
          </a:p>
        </p:txBody>
      </p:sp>
      <p:sp>
        <p:nvSpPr>
          <p:cNvPr id="3" name="內容版面配置區 2"/>
          <p:cNvSpPr>
            <a:spLocks noGrp="1"/>
          </p:cNvSpPr>
          <p:nvPr>
            <p:ph idx="1"/>
          </p:nvPr>
        </p:nvSpPr>
        <p:spPr/>
        <p:txBody>
          <a:bodyPr/>
          <a:lstStyle/>
          <a:p>
            <a:r>
              <a:rPr lang="en-US" altLang="zh-TW" dirty="0" smtClean="0"/>
              <a:t>In the Figure, two </a:t>
            </a:r>
            <a:r>
              <a:rPr lang="en-US" altLang="zh-TW" dirty="0"/>
              <a:t>different tier 1 ISPs </a:t>
            </a:r>
            <a:r>
              <a:rPr lang="en-US" altLang="zh-TW" dirty="0" smtClean="0"/>
              <a:t>span in </a:t>
            </a:r>
            <a:r>
              <a:rPr lang="en-US" altLang="zh-TW" dirty="0"/>
              <a:t>three different locations: </a:t>
            </a:r>
            <a:endParaRPr lang="en-US" altLang="zh-TW" dirty="0" smtClean="0"/>
          </a:p>
          <a:p>
            <a:pPr lvl="1"/>
            <a:r>
              <a:rPr lang="en-US" altLang="zh-TW" dirty="0" smtClean="0"/>
              <a:t>San </a:t>
            </a:r>
            <a:r>
              <a:rPr lang="en-US" altLang="zh-TW" dirty="0"/>
              <a:t>Francisco, </a:t>
            </a:r>
            <a:endParaRPr lang="en-US" altLang="zh-TW" dirty="0" smtClean="0"/>
          </a:p>
          <a:p>
            <a:pPr lvl="1"/>
            <a:r>
              <a:rPr lang="en-US" altLang="zh-TW" dirty="0" smtClean="0"/>
              <a:t>New </a:t>
            </a:r>
            <a:r>
              <a:rPr lang="en-US" altLang="zh-TW" dirty="0"/>
              <a:t>York, and </a:t>
            </a:r>
            <a:endParaRPr lang="en-US" altLang="zh-TW" dirty="0" smtClean="0"/>
          </a:p>
          <a:p>
            <a:pPr lvl="1"/>
            <a:r>
              <a:rPr lang="en-US" altLang="zh-TW" dirty="0" smtClean="0"/>
              <a:t>Amsterdam.</a:t>
            </a:r>
          </a:p>
          <a:p>
            <a:r>
              <a:rPr lang="en-US" altLang="zh-TW" dirty="0" smtClean="0"/>
              <a:t>Customers 1 and 3 locate </a:t>
            </a:r>
            <a:r>
              <a:rPr lang="en-US" altLang="zh-TW" dirty="0"/>
              <a:t>in San Francisco </a:t>
            </a:r>
            <a:endParaRPr lang="en-US" altLang="zh-TW" dirty="0" smtClean="0"/>
          </a:p>
          <a:p>
            <a:r>
              <a:rPr lang="en-US" altLang="zh-TW" dirty="0" smtClean="0"/>
              <a:t>Customer 2 locates in Amsterdam</a:t>
            </a:r>
          </a:p>
          <a:p>
            <a:r>
              <a:rPr lang="en-US" altLang="zh-TW" dirty="0" smtClean="0"/>
              <a:t>A fourth </a:t>
            </a:r>
            <a:r>
              <a:rPr lang="en-US" altLang="zh-TW" dirty="0"/>
              <a:t>customer of CDS type </a:t>
            </a:r>
            <a:r>
              <a:rPr lang="en-US" altLang="zh-TW" dirty="0" smtClean="0"/>
              <a:t>connects to </a:t>
            </a:r>
            <a:r>
              <a:rPr lang="en-US" altLang="zh-TW" dirty="0"/>
              <a:t>a tier 1 ISP at all three locations.</a:t>
            </a:r>
            <a:endParaRPr lang="zh-TW" altLang="en-US" dirty="0"/>
          </a:p>
        </p:txBody>
      </p:sp>
    </p:spTree>
    <p:extLst>
      <p:ext uri="{BB962C8B-B14F-4D97-AF65-F5344CB8AC3E}">
        <p14:creationId xmlns:p14="http://schemas.microsoft.com/office/powerpoint/2010/main" val="30809454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3.3 </a:t>
            </a:r>
            <a:r>
              <a:rPr lang="en-US" altLang="zh-TW" b="1" dirty="0"/>
              <a:t>Between </a:t>
            </a:r>
            <a:r>
              <a:rPr lang="en-US" altLang="zh-TW" b="1" dirty="0" smtClean="0"/>
              <a:t>Customer 1 and 3</a:t>
            </a:r>
            <a:endParaRPr lang="zh-TW" altLang="en-US" b="1" dirty="0"/>
          </a:p>
        </p:txBody>
      </p:sp>
      <p:sp>
        <p:nvSpPr>
          <p:cNvPr id="3" name="內容版面配置區 2"/>
          <p:cNvSpPr>
            <a:spLocks noGrp="1"/>
          </p:cNvSpPr>
          <p:nvPr>
            <p:ph idx="1"/>
          </p:nvPr>
        </p:nvSpPr>
        <p:spPr>
          <a:xfrm>
            <a:off x="762000" y="1412875"/>
            <a:ext cx="7696200" cy="3348273"/>
          </a:xfrm>
        </p:spPr>
        <p:txBody>
          <a:bodyPr/>
          <a:lstStyle/>
          <a:p>
            <a:pPr algn="just"/>
            <a:r>
              <a:rPr lang="en-US" altLang="zh-TW" dirty="0" smtClean="0"/>
              <a:t>Traffic from customer </a:t>
            </a:r>
            <a:r>
              <a:rPr lang="en-US" altLang="zh-TW" dirty="0"/>
              <a:t>1 </a:t>
            </a:r>
            <a:r>
              <a:rPr lang="en-US" altLang="zh-TW" dirty="0" smtClean="0"/>
              <a:t>to 3 transfers </a:t>
            </a:r>
            <a:r>
              <a:rPr lang="en-US" altLang="zh-TW" dirty="0"/>
              <a:t>through the tier 1 ISPs </a:t>
            </a:r>
            <a:r>
              <a:rPr lang="en-US" altLang="zh-TW" dirty="0" smtClean="0"/>
              <a:t>in San </a:t>
            </a:r>
            <a:r>
              <a:rPr lang="en-US" altLang="zh-TW" dirty="0"/>
              <a:t>Francisco </a:t>
            </a:r>
            <a:r>
              <a:rPr lang="en-US" altLang="zh-TW" dirty="0" smtClean="0"/>
              <a:t>because both customers are in SF.</a:t>
            </a:r>
          </a:p>
          <a:p>
            <a:pPr algn="just"/>
            <a:r>
              <a:rPr lang="en-US" altLang="zh-TW" dirty="0" smtClean="0"/>
              <a:t>If </a:t>
            </a:r>
            <a:r>
              <a:rPr lang="en-US" altLang="zh-TW" dirty="0"/>
              <a:t>the tier 1 ISPs were not </a:t>
            </a:r>
            <a:r>
              <a:rPr lang="en-US" altLang="zh-TW" dirty="0" smtClean="0"/>
              <a:t>to have </a:t>
            </a:r>
            <a:r>
              <a:rPr lang="en-US" altLang="zh-TW" dirty="0"/>
              <a:t>peering at San Francisco, the </a:t>
            </a:r>
            <a:r>
              <a:rPr lang="en-US" altLang="zh-TW" dirty="0" smtClean="0"/>
              <a:t>traffic between customer </a:t>
            </a:r>
            <a:r>
              <a:rPr lang="en-US" altLang="zh-TW" dirty="0"/>
              <a:t>1 and </a:t>
            </a:r>
            <a:r>
              <a:rPr lang="en-US" altLang="zh-TW" dirty="0" smtClean="0"/>
              <a:t>3 </a:t>
            </a:r>
            <a:r>
              <a:rPr lang="en-US" altLang="zh-TW" dirty="0"/>
              <a:t>would transfer in New </a:t>
            </a:r>
            <a:r>
              <a:rPr lang="en-US" altLang="zh-TW" dirty="0" smtClean="0"/>
              <a:t>York.</a:t>
            </a:r>
            <a:endParaRPr lang="zh-TW" altLang="en-US" dirty="0"/>
          </a:p>
        </p:txBody>
      </p:sp>
    </p:spTree>
    <p:extLst>
      <p:ext uri="{BB962C8B-B14F-4D97-AF65-F5344CB8AC3E}">
        <p14:creationId xmlns:p14="http://schemas.microsoft.com/office/powerpoint/2010/main" val="17108455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3.3 </a:t>
            </a:r>
            <a:r>
              <a:rPr lang="en-US" altLang="zh-TW" b="1" dirty="0"/>
              <a:t>Between Customer </a:t>
            </a:r>
            <a:r>
              <a:rPr lang="en-US" altLang="zh-TW" b="1" dirty="0" smtClean="0"/>
              <a:t>2 and </a:t>
            </a:r>
            <a:r>
              <a:rPr lang="en-US" altLang="zh-TW" b="1" dirty="0"/>
              <a:t>3</a:t>
            </a:r>
            <a:endParaRPr lang="zh-TW" altLang="en-US" b="1" dirty="0"/>
          </a:p>
        </p:txBody>
      </p:sp>
      <p:sp>
        <p:nvSpPr>
          <p:cNvPr id="3" name="內容版面配置區 2"/>
          <p:cNvSpPr>
            <a:spLocks noGrp="1"/>
          </p:cNvSpPr>
          <p:nvPr>
            <p:ph idx="1"/>
          </p:nvPr>
        </p:nvSpPr>
        <p:spPr/>
        <p:txBody>
          <a:bodyPr/>
          <a:lstStyle/>
          <a:p>
            <a:pPr algn="just"/>
            <a:r>
              <a:rPr lang="en-US" altLang="zh-TW" dirty="0"/>
              <a:t>Traffic between customer </a:t>
            </a:r>
            <a:r>
              <a:rPr lang="en-US" altLang="zh-TW" dirty="0" smtClean="0"/>
              <a:t>2 </a:t>
            </a:r>
            <a:r>
              <a:rPr lang="en-US" altLang="zh-TW" dirty="0"/>
              <a:t>and 3 would transfer at </a:t>
            </a:r>
            <a:r>
              <a:rPr lang="en-US" altLang="zh-TW" dirty="0" smtClean="0"/>
              <a:t>Amsterdam </a:t>
            </a:r>
            <a:r>
              <a:rPr lang="en-US" altLang="zh-TW" dirty="0"/>
              <a:t>to the other tier </a:t>
            </a:r>
            <a:r>
              <a:rPr lang="en-US" altLang="zh-TW" dirty="0" smtClean="0"/>
              <a:t>1 provider, </a:t>
            </a:r>
            <a:r>
              <a:rPr lang="en-US" altLang="zh-TW" dirty="0"/>
              <a:t>known </a:t>
            </a:r>
            <a:r>
              <a:rPr lang="en-US" altLang="zh-TW" dirty="0" smtClean="0"/>
              <a:t>as </a:t>
            </a:r>
            <a:r>
              <a:rPr lang="en-US" altLang="zh-TW" b="1" dirty="0"/>
              <a:t>early-exit </a:t>
            </a:r>
            <a:r>
              <a:rPr lang="en-US" altLang="zh-TW" b="1" dirty="0" smtClean="0"/>
              <a:t>routing.</a:t>
            </a:r>
          </a:p>
          <a:p>
            <a:pPr algn="just"/>
            <a:r>
              <a:rPr lang="en-US" altLang="zh-TW" dirty="0" smtClean="0"/>
              <a:t>Early-exit </a:t>
            </a:r>
            <a:r>
              <a:rPr lang="en-US" altLang="zh-TW" dirty="0"/>
              <a:t>routing is not necessarily a problem if both the tier 1 </a:t>
            </a:r>
            <a:r>
              <a:rPr lang="en-US" altLang="zh-TW" dirty="0" smtClean="0"/>
              <a:t>providers have </a:t>
            </a:r>
            <a:r>
              <a:rPr lang="en-US" altLang="zh-TW" dirty="0"/>
              <a:t>an agreement </a:t>
            </a:r>
            <a:r>
              <a:rPr lang="en-US" altLang="zh-TW" dirty="0" smtClean="0"/>
              <a:t>in place.</a:t>
            </a:r>
            <a:endParaRPr lang="zh-TW" altLang="en-US" dirty="0"/>
          </a:p>
        </p:txBody>
      </p:sp>
    </p:spTree>
    <p:extLst>
      <p:ext uri="{BB962C8B-B14F-4D97-AF65-F5344CB8AC3E}">
        <p14:creationId xmlns:p14="http://schemas.microsoft.com/office/powerpoint/2010/main" val="3738459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a:t>
            </a:r>
            <a:r>
              <a:rPr lang="en-US" altLang="zh-TW" b="1" dirty="0"/>
              <a:t>Internet Routing Evolution</a:t>
            </a:r>
            <a:endParaRPr lang="zh-TW" altLang="en-US" dirty="0"/>
          </a:p>
        </p:txBody>
      </p:sp>
      <p:sp>
        <p:nvSpPr>
          <p:cNvPr id="2" name="內容版面配置區 1"/>
          <p:cNvSpPr>
            <a:spLocks noGrp="1"/>
          </p:cNvSpPr>
          <p:nvPr>
            <p:ph idx="1"/>
          </p:nvPr>
        </p:nvSpPr>
        <p:spPr/>
        <p:txBody>
          <a:bodyPr/>
          <a:lstStyle/>
          <a:p>
            <a:pPr algn="just"/>
            <a:r>
              <a:rPr lang="en-US" altLang="zh-TW" sz="2800" b="1" dirty="0" smtClean="0"/>
              <a:t>NSFNET</a:t>
            </a:r>
            <a:r>
              <a:rPr lang="en-US" altLang="zh-TW" sz="2800" dirty="0" smtClean="0"/>
              <a:t> developed first in 1984 relied on </a:t>
            </a:r>
            <a:r>
              <a:rPr lang="en-US" altLang="zh-TW" sz="2800" b="1" dirty="0" smtClean="0"/>
              <a:t>EGP</a:t>
            </a:r>
            <a:r>
              <a:rPr lang="en-US" altLang="zh-TW" sz="2800" dirty="0" smtClean="0"/>
              <a:t>.</a:t>
            </a:r>
          </a:p>
          <a:p>
            <a:pPr algn="just"/>
            <a:r>
              <a:rPr lang="en-US" altLang="zh-TW" sz="2800" dirty="0" smtClean="0"/>
              <a:t>In </a:t>
            </a:r>
            <a:r>
              <a:rPr lang="en-US" altLang="zh-TW" sz="2800" b="1" dirty="0" smtClean="0"/>
              <a:t>EGP</a:t>
            </a:r>
            <a:r>
              <a:rPr lang="en-US" altLang="zh-TW" sz="2800" dirty="0" smtClean="0"/>
              <a:t>, non-backbone ASes were not allowed to be directly connected, due to the strict </a:t>
            </a:r>
            <a:r>
              <a:rPr lang="en-US" altLang="zh-TW" sz="2800" dirty="0"/>
              <a:t>two-level </a:t>
            </a:r>
            <a:r>
              <a:rPr lang="en-US" altLang="zh-TW" sz="2800" dirty="0" smtClean="0"/>
              <a:t>hierarchy.</a:t>
            </a:r>
          </a:p>
          <a:p>
            <a:pPr algn="just"/>
            <a:r>
              <a:rPr lang="en-US" altLang="zh-TW" sz="2800" dirty="0" smtClean="0"/>
              <a:t>Furthermore, unlike </a:t>
            </a:r>
            <a:r>
              <a:rPr lang="en-US" altLang="zh-TW" sz="2800" b="1" dirty="0" smtClean="0"/>
              <a:t>BGP</a:t>
            </a:r>
            <a:r>
              <a:rPr lang="en-US" altLang="zh-TW" sz="2800" dirty="0" smtClean="0"/>
              <a:t>, </a:t>
            </a:r>
            <a:r>
              <a:rPr lang="en-US" altLang="zh-TW" sz="2800" b="1" dirty="0" smtClean="0"/>
              <a:t>EGP </a:t>
            </a:r>
            <a:r>
              <a:rPr lang="en-US" altLang="zh-TW" sz="2800" dirty="0" smtClean="0"/>
              <a:t>messages were sent directly over IP without invoking any reliable transport protocol.</a:t>
            </a:r>
            <a:endParaRPr lang="zh-TW" altLang="en-US" sz="2800" b="1"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7</a:t>
            </a:fld>
            <a:endParaRPr lang="en-US" altLang="zh-TW"/>
          </a:p>
        </p:txBody>
      </p:sp>
    </p:spTree>
    <p:extLst>
      <p:ext uri="{BB962C8B-B14F-4D97-AF65-F5344CB8AC3E}">
        <p14:creationId xmlns:p14="http://schemas.microsoft.com/office/powerpoint/2010/main" val="32988045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3.3 </a:t>
            </a:r>
            <a:r>
              <a:rPr lang="en-US" altLang="zh-TW" b="1" dirty="0"/>
              <a:t>Between </a:t>
            </a:r>
            <a:r>
              <a:rPr lang="en-US" altLang="zh-TW" b="1" dirty="0" smtClean="0"/>
              <a:t>CDS and others</a:t>
            </a:r>
            <a:endParaRPr lang="zh-TW" altLang="en-US" b="1" dirty="0"/>
          </a:p>
        </p:txBody>
      </p:sp>
      <p:sp>
        <p:nvSpPr>
          <p:cNvPr id="3" name="內容版面配置區 2"/>
          <p:cNvSpPr>
            <a:spLocks noGrp="1"/>
          </p:cNvSpPr>
          <p:nvPr>
            <p:ph idx="1"/>
          </p:nvPr>
        </p:nvSpPr>
        <p:spPr/>
        <p:txBody>
          <a:bodyPr/>
          <a:lstStyle/>
          <a:p>
            <a:pPr algn="just"/>
            <a:r>
              <a:rPr lang="en-US" altLang="zh-TW" dirty="0" smtClean="0"/>
              <a:t>Requests </a:t>
            </a:r>
            <a:r>
              <a:rPr lang="en-US" altLang="zh-TW" dirty="0"/>
              <a:t>from users in Customer </a:t>
            </a:r>
            <a:r>
              <a:rPr lang="en-US" altLang="zh-TW" dirty="0" smtClean="0"/>
              <a:t>1’s network </a:t>
            </a:r>
            <a:r>
              <a:rPr lang="en-US" altLang="zh-TW" dirty="0"/>
              <a:t>would be directly handled off to the CDS customer in San </a:t>
            </a:r>
            <a:r>
              <a:rPr lang="en-US" altLang="zh-TW" dirty="0" smtClean="0"/>
              <a:t>Francisco</a:t>
            </a:r>
          </a:p>
          <a:p>
            <a:pPr algn="just"/>
            <a:r>
              <a:rPr lang="en-US" altLang="zh-TW" dirty="0" smtClean="0"/>
              <a:t>Requests from </a:t>
            </a:r>
            <a:r>
              <a:rPr lang="en-US" altLang="zh-TW" dirty="0"/>
              <a:t>users in Customer 2’s network would be handed off </a:t>
            </a:r>
            <a:r>
              <a:rPr lang="en-US" altLang="zh-TW" dirty="0" smtClean="0"/>
              <a:t>in Amsterdam</a:t>
            </a:r>
            <a:endParaRPr lang="zh-TW" altLang="en-US" dirty="0"/>
          </a:p>
        </p:txBody>
      </p:sp>
    </p:spTree>
    <p:extLst>
      <p:ext uri="{BB962C8B-B14F-4D97-AF65-F5344CB8AC3E}">
        <p14:creationId xmlns:p14="http://schemas.microsoft.com/office/powerpoint/2010/main" val="39103587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b="1" dirty="0" smtClean="0"/>
              <a:t>3.4 </a:t>
            </a:r>
            <a:r>
              <a:rPr lang="en-US" altLang="zh-TW" b="1" dirty="0"/>
              <a:t>Size </a:t>
            </a:r>
            <a:r>
              <a:rPr lang="en-US" altLang="zh-TW" sz="2400" b="1" dirty="0"/>
              <a:t>(http://bgp.potaroo.net/as6447/)</a:t>
            </a:r>
            <a:endParaRPr lang="zh-TW" altLang="en-US" sz="2400" b="1"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36" y="1052736"/>
            <a:ext cx="7233555" cy="5318259"/>
          </a:xfrm>
          <a:prstGeom prst="rect">
            <a:avLst/>
          </a:prstGeom>
        </p:spPr>
      </p:pic>
      <p:sp>
        <p:nvSpPr>
          <p:cNvPr id="5" name="文字方塊 4"/>
          <p:cNvSpPr txBox="1"/>
          <p:nvPr/>
        </p:nvSpPr>
        <p:spPr>
          <a:xfrm>
            <a:off x="6948264" y="1916832"/>
            <a:ext cx="1018227" cy="369332"/>
          </a:xfrm>
          <a:prstGeom prst="rect">
            <a:avLst/>
          </a:prstGeom>
          <a:noFill/>
        </p:spPr>
        <p:txBody>
          <a:bodyPr wrap="none" rtlCol="0">
            <a:spAutoFit/>
          </a:bodyPr>
          <a:lstStyle/>
          <a:p>
            <a:r>
              <a:rPr lang="en-US" altLang="zh-TW" dirty="0"/>
              <a:t>593,253</a:t>
            </a:r>
            <a:endParaRPr lang="zh-TW" altLang="en-US" dirty="0"/>
          </a:p>
        </p:txBody>
      </p:sp>
    </p:spTree>
    <p:extLst>
      <p:ext uri="{BB962C8B-B14F-4D97-AF65-F5344CB8AC3E}">
        <p14:creationId xmlns:p14="http://schemas.microsoft.com/office/powerpoint/2010/main" val="39409026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3.4 Size </a:t>
            </a:r>
            <a:r>
              <a:rPr lang="en-US" altLang="zh-TW" sz="1800" b="1" dirty="0"/>
              <a:t>(http://bgp.potaroo.net/as2.0/bgp-active.html)</a:t>
            </a:r>
            <a:endParaRPr lang="zh-TW" altLang="en-US" sz="1800" b="1"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64" y="1141413"/>
            <a:ext cx="6800850" cy="5226050"/>
          </a:xfrm>
          <a:prstGeom prst="rect">
            <a:avLst/>
          </a:prstGeom>
        </p:spPr>
      </p:pic>
      <p:sp>
        <p:nvSpPr>
          <p:cNvPr id="6" name="文字方塊 5"/>
          <p:cNvSpPr txBox="1"/>
          <p:nvPr/>
        </p:nvSpPr>
        <p:spPr>
          <a:xfrm>
            <a:off x="6989263" y="1808820"/>
            <a:ext cx="1018227" cy="369332"/>
          </a:xfrm>
          <a:prstGeom prst="rect">
            <a:avLst/>
          </a:prstGeom>
          <a:noFill/>
        </p:spPr>
        <p:txBody>
          <a:bodyPr wrap="none" rtlCol="0">
            <a:spAutoFit/>
          </a:bodyPr>
          <a:lstStyle/>
          <a:p>
            <a:r>
              <a:rPr lang="en-US" altLang="zh-TW" dirty="0"/>
              <a:t>565,818</a:t>
            </a:r>
            <a:endParaRPr lang="zh-TW" altLang="en-US" dirty="0"/>
          </a:p>
        </p:txBody>
      </p:sp>
    </p:spTree>
    <p:extLst>
      <p:ext uri="{BB962C8B-B14F-4D97-AF65-F5344CB8AC3E}">
        <p14:creationId xmlns:p14="http://schemas.microsoft.com/office/powerpoint/2010/main" val="38522883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stretch>
            <a:fillRect/>
          </a:stretch>
        </p:blipFill>
        <p:spPr>
          <a:xfrm>
            <a:off x="227263" y="2708920"/>
            <a:ext cx="8673416" cy="2304256"/>
          </a:xfrm>
          <a:prstGeom prst="rect">
            <a:avLst/>
          </a:prstGeom>
        </p:spPr>
      </p:pic>
      <p:sp>
        <p:nvSpPr>
          <p:cNvPr id="3" name="標題 1"/>
          <p:cNvSpPr>
            <a:spLocks noGrp="1"/>
          </p:cNvSpPr>
          <p:nvPr>
            <p:ph type="title"/>
          </p:nvPr>
        </p:nvSpPr>
        <p:spPr>
          <a:xfrm>
            <a:off x="762000" y="549275"/>
            <a:ext cx="7696200" cy="592138"/>
          </a:xfrm>
        </p:spPr>
        <p:txBody>
          <a:bodyPr/>
          <a:lstStyle/>
          <a:p>
            <a:r>
              <a:rPr lang="en-US" altLang="zh-TW" b="1" dirty="0" smtClean="0"/>
              <a:t>3.4 </a:t>
            </a:r>
            <a:r>
              <a:rPr lang="en-US" altLang="zh-TW" b="1" dirty="0"/>
              <a:t>Size</a:t>
            </a:r>
            <a:endParaRPr lang="zh-TW" altLang="en-US" b="1" dirty="0"/>
          </a:p>
        </p:txBody>
      </p:sp>
    </p:spTree>
    <p:extLst>
      <p:ext uri="{BB962C8B-B14F-4D97-AF65-F5344CB8AC3E}">
        <p14:creationId xmlns:p14="http://schemas.microsoft.com/office/powerpoint/2010/main" val="38011665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en-US" altLang="zh-TW" sz="2800" b="1" dirty="0" smtClean="0"/>
              <a:t>4 Allocation </a:t>
            </a:r>
            <a:r>
              <a:rPr lang="en-US" altLang="zh-TW" sz="2800" b="1" dirty="0"/>
              <a:t>of IP Preﬁxes and AS Number</a:t>
            </a:r>
            <a:endParaRPr lang="zh-TW" altLang="en-US" sz="2800" b="1" dirty="0" smtClean="0"/>
          </a:p>
        </p:txBody>
      </p:sp>
      <p:sp>
        <p:nvSpPr>
          <p:cNvPr id="5123" name="內容版面配置區 2"/>
          <p:cNvSpPr>
            <a:spLocks noGrp="1"/>
          </p:cNvSpPr>
          <p:nvPr>
            <p:ph idx="1"/>
          </p:nvPr>
        </p:nvSpPr>
        <p:spPr/>
        <p:txBody>
          <a:bodyPr/>
          <a:lstStyle/>
          <a:p>
            <a:r>
              <a:rPr lang="en-US" altLang="zh-TW" sz="2400" dirty="0"/>
              <a:t>Internet Corporation for Assigned Names and Numbers (ICANN) is the </a:t>
            </a:r>
            <a:r>
              <a:rPr lang="en-US" altLang="zh-TW" sz="2400" dirty="0" smtClean="0"/>
              <a:t>organization that distributing IP </a:t>
            </a:r>
            <a:r>
              <a:rPr lang="en-US" altLang="zh-TW" sz="2400" dirty="0"/>
              <a:t>address block </a:t>
            </a:r>
            <a:r>
              <a:rPr lang="en-US" altLang="zh-TW" sz="2400" dirty="0" smtClean="0"/>
              <a:t>to </a:t>
            </a:r>
            <a:r>
              <a:rPr lang="en-US" altLang="zh-TW" sz="2400" dirty="0"/>
              <a:t>ﬁve different Regional </a:t>
            </a:r>
            <a:r>
              <a:rPr lang="en-US" altLang="zh-TW" sz="2400" dirty="0" smtClean="0"/>
              <a:t>Internet Registries </a:t>
            </a:r>
            <a:r>
              <a:rPr lang="en-US" altLang="zh-TW" sz="2400" dirty="0"/>
              <a:t>(RIRs</a:t>
            </a:r>
            <a:r>
              <a:rPr lang="en-US" altLang="zh-TW" sz="2400" dirty="0" smtClean="0"/>
              <a:t>).</a:t>
            </a:r>
          </a:p>
          <a:p>
            <a:pPr lvl="1"/>
            <a:r>
              <a:rPr lang="en-US" altLang="zh-TW" sz="2000" dirty="0"/>
              <a:t>North American region </a:t>
            </a:r>
            <a:r>
              <a:rPr lang="en-US" altLang="zh-TW" sz="2000" dirty="0" smtClean="0"/>
              <a:t>→ American </a:t>
            </a:r>
            <a:r>
              <a:rPr lang="en-US" altLang="zh-TW" sz="2000" dirty="0"/>
              <a:t>Registry for Internet Numbers (</a:t>
            </a:r>
            <a:r>
              <a:rPr lang="en-US" altLang="zh-TW" sz="2000" b="1" dirty="0">
                <a:solidFill>
                  <a:srgbClr val="FF0000"/>
                </a:solidFill>
              </a:rPr>
              <a:t>ARIN</a:t>
            </a:r>
            <a:r>
              <a:rPr lang="en-US" altLang="zh-TW" sz="2000" dirty="0" smtClean="0"/>
              <a:t>)</a:t>
            </a:r>
          </a:p>
          <a:p>
            <a:pPr lvl="1"/>
            <a:r>
              <a:rPr lang="en-US" altLang="zh-TW" sz="2000" dirty="0"/>
              <a:t>European and the West Asian region </a:t>
            </a:r>
            <a:r>
              <a:rPr lang="en-US" altLang="zh-TW" sz="2000" dirty="0" smtClean="0"/>
              <a:t>→ </a:t>
            </a:r>
            <a:r>
              <a:rPr lang="en-US" altLang="zh-TW" sz="2000" dirty="0" err="1" smtClean="0"/>
              <a:t>Réseaux</a:t>
            </a:r>
            <a:r>
              <a:rPr lang="en-US" altLang="zh-TW" sz="2000" dirty="0" smtClean="0"/>
              <a:t> </a:t>
            </a:r>
            <a:r>
              <a:rPr lang="en-US" altLang="zh-TW" sz="2000" dirty="0"/>
              <a:t>IP </a:t>
            </a:r>
            <a:r>
              <a:rPr lang="en-US" altLang="zh-TW" sz="2000" dirty="0" err="1" smtClean="0"/>
              <a:t>Européens</a:t>
            </a:r>
            <a:r>
              <a:rPr lang="en-US" altLang="zh-TW" sz="2000" dirty="0"/>
              <a:t> </a:t>
            </a:r>
            <a:r>
              <a:rPr lang="en-US" altLang="zh-TW" sz="2000" dirty="0" smtClean="0"/>
              <a:t>(</a:t>
            </a:r>
            <a:r>
              <a:rPr lang="en-US" altLang="zh-TW" sz="2000" b="1" dirty="0" smtClean="0">
                <a:solidFill>
                  <a:srgbClr val="FF0000"/>
                </a:solidFill>
              </a:rPr>
              <a:t>RIPE</a:t>
            </a:r>
            <a:r>
              <a:rPr lang="en-US" altLang="zh-TW" sz="2000" dirty="0" smtClean="0"/>
              <a:t>)</a:t>
            </a:r>
          </a:p>
          <a:p>
            <a:pPr lvl="1"/>
            <a:r>
              <a:rPr lang="en-US" altLang="zh-TW" sz="2000" dirty="0"/>
              <a:t>South/East Asian and the Paciﬁc region → </a:t>
            </a:r>
            <a:r>
              <a:rPr lang="en-US" altLang="zh-TW" sz="2000" dirty="0" smtClean="0"/>
              <a:t>Asia </a:t>
            </a:r>
            <a:r>
              <a:rPr lang="en-US" altLang="zh-TW" sz="2000" dirty="0"/>
              <a:t>Paciﬁc Network Information Centre (</a:t>
            </a:r>
            <a:r>
              <a:rPr lang="en-US" altLang="zh-TW" sz="2000" b="1" dirty="0">
                <a:solidFill>
                  <a:srgbClr val="FF0000"/>
                </a:solidFill>
              </a:rPr>
              <a:t>APNIC</a:t>
            </a:r>
            <a:r>
              <a:rPr lang="en-US" altLang="zh-TW" sz="2000" dirty="0" smtClean="0"/>
              <a:t>)</a:t>
            </a:r>
          </a:p>
          <a:p>
            <a:pPr lvl="1"/>
            <a:r>
              <a:rPr lang="en-US" altLang="zh-TW" sz="2000" dirty="0"/>
              <a:t>Latin and South American </a:t>
            </a:r>
            <a:r>
              <a:rPr lang="en-US" altLang="zh-TW" sz="2000" dirty="0" smtClean="0"/>
              <a:t>region</a:t>
            </a:r>
            <a:r>
              <a:rPr lang="en-US" altLang="zh-TW" sz="2000" dirty="0"/>
              <a:t> →</a:t>
            </a:r>
            <a:r>
              <a:rPr lang="en-US" altLang="zh-TW" sz="2000" dirty="0" smtClean="0"/>
              <a:t> Latin </a:t>
            </a:r>
            <a:r>
              <a:rPr lang="en-US" altLang="zh-TW" sz="2000" dirty="0"/>
              <a:t>American and Caribbean Internet Address Registry (</a:t>
            </a:r>
            <a:r>
              <a:rPr lang="en-US" altLang="zh-TW" sz="2000" b="1" dirty="0">
                <a:solidFill>
                  <a:srgbClr val="FF0000"/>
                </a:solidFill>
              </a:rPr>
              <a:t>LACNIC</a:t>
            </a:r>
            <a:r>
              <a:rPr lang="en-US" altLang="zh-TW" sz="2000" dirty="0" smtClean="0"/>
              <a:t>)</a:t>
            </a:r>
          </a:p>
          <a:p>
            <a:pPr lvl="1"/>
            <a:r>
              <a:rPr lang="en-US" altLang="zh-TW" sz="2000" dirty="0"/>
              <a:t>African region → </a:t>
            </a:r>
            <a:r>
              <a:rPr lang="en-US" altLang="zh-TW" sz="2000" dirty="0" smtClean="0"/>
              <a:t>African </a:t>
            </a:r>
            <a:r>
              <a:rPr lang="en-US" altLang="zh-TW" sz="2000" dirty="0"/>
              <a:t>Network Information Center (</a:t>
            </a:r>
            <a:r>
              <a:rPr lang="en-US" altLang="zh-TW" sz="2000" b="1" dirty="0" err="1">
                <a:solidFill>
                  <a:srgbClr val="FF0000"/>
                </a:solidFill>
              </a:rPr>
              <a:t>AfriNIC</a:t>
            </a:r>
            <a:r>
              <a:rPr lang="en-US" altLang="zh-TW" sz="2000" dirty="0" smtClean="0"/>
              <a:t>)</a:t>
            </a:r>
          </a:p>
        </p:txBody>
      </p:sp>
      <p:sp>
        <p:nvSpPr>
          <p:cNvPr id="5124" name="頁尾版面配置區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smtClean="0"/>
              <a:t>National Cheng Kung University CSIE Computer &amp; Internet Architecture Lab </a:t>
            </a:r>
          </a:p>
        </p:txBody>
      </p:sp>
      <p:sp>
        <p:nvSpPr>
          <p:cNvPr id="512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1792CE9C-D40C-4903-8047-5F113D5052FE}" type="slidenum">
              <a:rPr kumimoji="0" lang="en-US" altLang="zh-TW" smtClean="0"/>
              <a:pPr eaLnBrk="1" hangingPunct="1"/>
              <a:t>74</a:t>
            </a:fld>
            <a:endParaRPr kumimoji="0" lang="en-US" altLang="zh-TW" smtClean="0"/>
          </a:p>
        </p:txBody>
      </p:sp>
    </p:spTree>
    <p:extLst>
      <p:ext uri="{BB962C8B-B14F-4D97-AF65-F5344CB8AC3E}">
        <p14:creationId xmlns:p14="http://schemas.microsoft.com/office/powerpoint/2010/main" val="33591818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1" dirty="0" smtClean="0"/>
              <a:t>4 </a:t>
            </a:r>
            <a:r>
              <a:rPr lang="en-US" altLang="zh-TW" sz="2800" b="1" dirty="0"/>
              <a:t>Allocation of IP Preﬁxes and AS Number</a:t>
            </a:r>
            <a:endParaRPr kumimoji="1" lang="zh-TW" altLang="en-US" sz="2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75</a:t>
            </a:fld>
            <a:endParaRPr lang="en-US" altLang="zh-TW"/>
          </a:p>
        </p:txBody>
      </p:sp>
      <p:sp>
        <p:nvSpPr>
          <p:cNvPr id="3" name="內容版面配置區 2"/>
          <p:cNvSpPr>
            <a:spLocks noGrp="1"/>
          </p:cNvSpPr>
          <p:nvPr>
            <p:ph idx="1"/>
          </p:nvPr>
        </p:nvSpPr>
        <p:spPr/>
        <p:txBody>
          <a:bodyPr/>
          <a:lstStyle/>
          <a:p>
            <a:r>
              <a:rPr lang="en-US" altLang="zh-TW" sz="2800" dirty="0"/>
              <a:t>Each registry has its own rules and pricing in regard to IP address block allocation; </a:t>
            </a:r>
            <a:r>
              <a:rPr lang="en-US" altLang="zh-TW" sz="2800" dirty="0" smtClean="0"/>
              <a:t>this allocation </a:t>
            </a:r>
            <a:r>
              <a:rPr lang="en-US" altLang="zh-TW" sz="2800" dirty="0"/>
              <a:t>depends on allocation size as well, as indicated through </a:t>
            </a:r>
            <a:r>
              <a:rPr lang="en-US" altLang="zh-TW" sz="2800" dirty="0" err="1"/>
              <a:t>netmask</a:t>
            </a:r>
            <a:r>
              <a:rPr lang="en-US" altLang="zh-TW" sz="2800" dirty="0"/>
              <a:t> boundary </a:t>
            </a:r>
            <a:r>
              <a:rPr lang="en-US" altLang="zh-TW" sz="2800" dirty="0" smtClean="0"/>
              <a:t>such as </a:t>
            </a:r>
            <a:r>
              <a:rPr lang="en-US" altLang="zh-TW" sz="2800" dirty="0"/>
              <a:t>/19.</a:t>
            </a:r>
            <a:endParaRPr lang="zh-TW" altLang="en-US" sz="2800" dirty="0"/>
          </a:p>
        </p:txBody>
      </p:sp>
    </p:spTree>
    <p:extLst>
      <p:ext uri="{BB962C8B-B14F-4D97-AF65-F5344CB8AC3E}">
        <p14:creationId xmlns:p14="http://schemas.microsoft.com/office/powerpoint/2010/main" val="29348587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1" dirty="0" smtClean="0"/>
              <a:t>4 </a:t>
            </a:r>
            <a:r>
              <a:rPr lang="en-US" altLang="zh-TW" sz="2800" b="1" dirty="0"/>
              <a:t>Allocation of IP Preﬁxes and AS Number</a:t>
            </a:r>
            <a:endParaRPr kumimoji="1" lang="zh-TW" altLang="en-US" sz="2800"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76</a:t>
            </a:fld>
            <a:endParaRPr lang="en-US" altLang="zh-TW"/>
          </a:p>
        </p:txBody>
      </p:sp>
      <p:sp>
        <p:nvSpPr>
          <p:cNvPr id="3" name="內容版面配置區 2"/>
          <p:cNvSpPr>
            <a:spLocks noGrp="1"/>
          </p:cNvSpPr>
          <p:nvPr>
            <p:ph idx="1"/>
          </p:nvPr>
        </p:nvSpPr>
        <p:spPr/>
        <p:txBody>
          <a:bodyPr/>
          <a:lstStyle/>
          <a:p>
            <a:r>
              <a:rPr lang="en-US" altLang="zh-TW" sz="2800" dirty="0"/>
              <a:t>For example, ARIN’s current policy is that the minimum allocation size is a /</a:t>
            </a:r>
            <a:r>
              <a:rPr lang="en-US" altLang="zh-TW" sz="2800" dirty="0" smtClean="0"/>
              <a:t>20, while </a:t>
            </a:r>
            <a:r>
              <a:rPr lang="en-US" altLang="zh-TW" sz="2800" dirty="0"/>
              <a:t>for </a:t>
            </a:r>
            <a:r>
              <a:rPr lang="en-US" altLang="zh-TW" sz="2800" dirty="0" err="1"/>
              <a:t>multihomed</a:t>
            </a:r>
            <a:r>
              <a:rPr lang="en-US" altLang="zh-TW" sz="2800" dirty="0"/>
              <a:t> organizations, the minimum allocation size is a /22. This means that </a:t>
            </a:r>
            <a:r>
              <a:rPr lang="en-US" altLang="zh-TW" sz="2800" dirty="0" smtClean="0"/>
              <a:t>if an </a:t>
            </a:r>
            <a:r>
              <a:rPr lang="en-US" altLang="zh-TW" sz="2800" dirty="0"/>
              <a:t>organization needs only a /24 allocation, it cannot obtain it directly from </a:t>
            </a:r>
            <a:r>
              <a:rPr lang="en-US" altLang="zh-TW" sz="2800" dirty="0" smtClean="0"/>
              <a:t>ARIN.</a:t>
            </a:r>
            <a:endParaRPr lang="zh-TW" altLang="en-US" sz="2800" dirty="0"/>
          </a:p>
        </p:txBody>
      </p:sp>
    </p:spTree>
    <p:extLst>
      <p:ext uri="{BB962C8B-B14F-4D97-AF65-F5344CB8AC3E}">
        <p14:creationId xmlns:p14="http://schemas.microsoft.com/office/powerpoint/2010/main" val="315455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8680"/>
            <a:ext cx="7696200" cy="592138"/>
          </a:xfrm>
        </p:spPr>
        <p:txBody>
          <a:bodyPr/>
          <a:lstStyle/>
          <a:p>
            <a:r>
              <a:rPr lang="en-US" altLang="zh-TW" sz="2800" b="1" dirty="0" smtClean="0"/>
              <a:t>4 </a:t>
            </a:r>
            <a:r>
              <a:rPr lang="en-US" altLang="zh-TW" sz="2800" b="1" dirty="0"/>
              <a:t>Allocation of IP Preﬁxes and AS Number</a:t>
            </a:r>
            <a:endParaRPr kumimoji="1" lang="zh-TW" altLang="en-US" sz="2800" dirty="0"/>
          </a:p>
        </p:txBody>
      </p:sp>
      <p:sp>
        <p:nvSpPr>
          <p:cNvPr id="3" name="內容版面配置區 2"/>
          <p:cNvSpPr>
            <a:spLocks noGrp="1"/>
          </p:cNvSpPr>
          <p:nvPr>
            <p:ph idx="1"/>
          </p:nvPr>
        </p:nvSpPr>
        <p:spPr/>
        <p:txBody>
          <a:bodyPr/>
          <a:lstStyle/>
          <a:p>
            <a:r>
              <a:rPr lang="en-US" altLang="zh-TW" sz="2800" dirty="0" smtClean="0"/>
              <a:t>Instead</a:t>
            </a:r>
            <a:r>
              <a:rPr lang="en-US" altLang="zh-TW" sz="2800" dirty="0"/>
              <a:t>, it must obtain it from an upstream ISP (provider) who has been already allocated at least a /20 address block by ARIN. Similarly, registries put restrictions on allocation of an AS number.</a:t>
            </a: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77</a:t>
            </a:fld>
            <a:endParaRPr lang="en-US" altLang="zh-TW"/>
          </a:p>
        </p:txBody>
      </p:sp>
    </p:spTree>
    <p:extLst>
      <p:ext uri="{BB962C8B-B14F-4D97-AF65-F5344CB8AC3E}">
        <p14:creationId xmlns:p14="http://schemas.microsoft.com/office/powerpoint/2010/main" val="18458344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8680"/>
            <a:ext cx="7696200" cy="592138"/>
          </a:xfrm>
        </p:spPr>
        <p:txBody>
          <a:bodyPr/>
          <a:lstStyle/>
          <a:p>
            <a:r>
              <a:rPr lang="zh-TW" altLang="en-US" sz="2800" b="1" dirty="0" smtClean="0"/>
              <a:t>*</a:t>
            </a:r>
            <a:r>
              <a:rPr lang="en-US" altLang="zh-TW" sz="2800" b="1" dirty="0" smtClean="0"/>
              <a:t> </a:t>
            </a:r>
            <a:r>
              <a:rPr lang="en-US" altLang="zh-TW" sz="2800" b="1" dirty="0"/>
              <a:t>IPv4 address exhaustion</a:t>
            </a:r>
            <a:endParaRPr kumimoji="1" lang="zh-TW" altLang="en-US" sz="2800" dirty="0"/>
          </a:p>
        </p:txBody>
      </p:sp>
      <p:sp>
        <p:nvSpPr>
          <p:cNvPr id="3" name="內容版面配置區 2"/>
          <p:cNvSpPr>
            <a:spLocks noGrp="1"/>
          </p:cNvSpPr>
          <p:nvPr>
            <p:ph idx="1"/>
          </p:nvPr>
        </p:nvSpPr>
        <p:spPr/>
        <p:txBody>
          <a:bodyPr/>
          <a:lstStyle/>
          <a:p>
            <a:r>
              <a:rPr lang="en-US" altLang="zh-TW" sz="2800" dirty="0"/>
              <a:t>IPv4 exhaustion doesn’t mean that the Internet will stop working. </a:t>
            </a:r>
            <a:endParaRPr lang="en-US" altLang="zh-TW" sz="2800" dirty="0" smtClean="0"/>
          </a:p>
          <a:p>
            <a:r>
              <a:rPr lang="en-US" altLang="zh-TW" sz="2800" dirty="0" smtClean="0"/>
              <a:t>IPv4 </a:t>
            </a:r>
            <a:r>
              <a:rPr lang="en-US" altLang="zh-TW" sz="2800" dirty="0"/>
              <a:t>address exhaustion.ppt</a:t>
            </a:r>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78</a:t>
            </a:fld>
            <a:endParaRPr lang="en-US" altLang="zh-TW"/>
          </a:p>
        </p:txBody>
      </p:sp>
    </p:spTree>
    <p:extLst>
      <p:ext uri="{BB962C8B-B14F-4D97-AF65-F5344CB8AC3E}">
        <p14:creationId xmlns:p14="http://schemas.microsoft.com/office/powerpoint/2010/main" val="46057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a:t>
            </a:r>
            <a:r>
              <a:rPr lang="en-US" altLang="zh-TW" b="1" dirty="0"/>
              <a:t>Internet Routing Evolution</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8</a:t>
            </a:fld>
            <a:endParaRPr lang="en-US" altLang="zh-TW"/>
          </a:p>
        </p:txBody>
      </p:sp>
      <p:sp>
        <p:nvSpPr>
          <p:cNvPr id="3" name="內容版面配置區 2"/>
          <p:cNvSpPr>
            <a:spLocks noGrp="1"/>
          </p:cNvSpPr>
          <p:nvPr>
            <p:ph idx="1"/>
          </p:nvPr>
        </p:nvSpPr>
        <p:spPr/>
        <p:txBody>
          <a:bodyPr/>
          <a:lstStyle/>
          <a:p>
            <a:pPr algn="just"/>
            <a:r>
              <a:rPr lang="en-US" altLang="zh-TW" sz="2800" dirty="0" smtClean="0"/>
              <a:t>In essence, while </a:t>
            </a:r>
            <a:r>
              <a:rPr lang="en-US" altLang="zh-TW" sz="2800" b="1" dirty="0" smtClean="0"/>
              <a:t>EGP</a:t>
            </a:r>
            <a:r>
              <a:rPr lang="en-US" altLang="zh-TW" sz="2800" dirty="0" smtClean="0"/>
              <a:t> provided a much needed transitional platform to go from the </a:t>
            </a:r>
            <a:r>
              <a:rPr lang="en-US" altLang="zh-TW" sz="2800" b="1" dirty="0" smtClean="0"/>
              <a:t>ARPANET</a:t>
            </a:r>
            <a:r>
              <a:rPr lang="en-US" altLang="zh-TW" sz="2800" dirty="0" smtClean="0"/>
              <a:t> to the </a:t>
            </a:r>
            <a:r>
              <a:rPr lang="en-US" altLang="zh-TW" sz="2800" b="1" dirty="0" smtClean="0"/>
              <a:t>NSFNET</a:t>
            </a:r>
            <a:r>
              <a:rPr lang="en-US" altLang="zh-TW" sz="2800" dirty="0" smtClean="0"/>
              <a:t>, it had several restrictions not desirable for longer term growth.</a:t>
            </a:r>
          </a:p>
          <a:p>
            <a:pPr lvl="1" algn="just"/>
            <a:r>
              <a:rPr lang="en-US" altLang="zh-TW" sz="2300" b="1" dirty="0" smtClean="0"/>
              <a:t>EGP</a:t>
            </a:r>
            <a:r>
              <a:rPr lang="en-US" altLang="zh-TW" sz="2300" dirty="0" smtClean="0"/>
              <a:t> did not allow ASes to be directly connected. A network located in an AS needs to go through the top level (</a:t>
            </a:r>
            <a:r>
              <a:rPr lang="en-US" altLang="zh-TW" sz="2300" b="1" dirty="0" smtClean="0"/>
              <a:t>NSFNET</a:t>
            </a:r>
            <a:r>
              <a:rPr lang="en-US" altLang="zh-TW" sz="2300" dirty="0"/>
              <a:t>)</a:t>
            </a:r>
            <a:r>
              <a:rPr lang="en-US" altLang="zh-TW" sz="2300" dirty="0" smtClean="0"/>
              <a:t> to reach another network in another AS.</a:t>
            </a:r>
          </a:p>
          <a:p>
            <a:pPr lvl="1" algn="just"/>
            <a:r>
              <a:rPr lang="en-US" altLang="zh-TW" sz="2300" b="1" dirty="0" smtClean="0"/>
              <a:t>NSFNET</a:t>
            </a:r>
            <a:r>
              <a:rPr lang="en-US" altLang="zh-TW" sz="2300" dirty="0" smtClean="0"/>
              <a:t> </a:t>
            </a:r>
            <a:r>
              <a:rPr lang="en-US" altLang="zh-TW" sz="2300" dirty="0"/>
              <a:t>faced the situation that certain networks that belonged to different </a:t>
            </a:r>
            <a:r>
              <a:rPr lang="en-US" altLang="zh-TW" sz="2300" dirty="0" err="1"/>
              <a:t>ASes</a:t>
            </a:r>
            <a:r>
              <a:rPr lang="en-US" altLang="zh-TW" sz="2300" dirty="0"/>
              <a:t> had backdoor connectivity.</a:t>
            </a:r>
          </a:p>
          <a:p>
            <a:pPr lvl="1" algn="just"/>
            <a:r>
              <a:rPr lang="en-US" altLang="zh-TW" sz="2300" dirty="0"/>
              <a:t>Thus, </a:t>
            </a:r>
            <a:r>
              <a:rPr lang="en-US" altLang="zh-TW" sz="2300" b="1" dirty="0"/>
              <a:t>EGP</a:t>
            </a:r>
            <a:r>
              <a:rPr lang="en-US" altLang="zh-TW" sz="2300" dirty="0"/>
              <a:t>’s strict requirement could not be directly applied or enforced in the </a:t>
            </a:r>
            <a:r>
              <a:rPr lang="en-US" altLang="zh-TW" sz="2300" b="1" dirty="0"/>
              <a:t>NSFNET</a:t>
            </a:r>
            <a:r>
              <a:rPr lang="en-US" altLang="zh-TW" sz="2300" dirty="0"/>
              <a:t>.</a:t>
            </a:r>
          </a:p>
          <a:p>
            <a:pPr lvl="1" algn="just"/>
            <a:endParaRPr lang="zh-TW" altLang="en-US" sz="2300" dirty="0"/>
          </a:p>
        </p:txBody>
      </p:sp>
    </p:spTree>
    <p:extLst>
      <p:ext uri="{BB962C8B-B14F-4D97-AF65-F5344CB8AC3E}">
        <p14:creationId xmlns:p14="http://schemas.microsoft.com/office/powerpoint/2010/main" val="297546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p:txBody>
          <a:bodyPr/>
          <a:lstStyle/>
          <a:p>
            <a:r>
              <a:rPr lang="en-US" altLang="zh-TW" b="1" dirty="0" smtClean="0"/>
              <a:t>1 </a:t>
            </a:r>
            <a:r>
              <a:rPr lang="en-US" altLang="zh-TW" b="1" dirty="0"/>
              <a:t>Internet Routing Evolution</a:t>
            </a:r>
            <a:endParaRPr lang="zh-TW" altLang="en-US" dirty="0"/>
          </a:p>
        </p:txBody>
      </p:sp>
      <p:sp>
        <p:nvSpPr>
          <p:cNvPr id="4" name="頁尾版面配置區 3"/>
          <p:cNvSpPr>
            <a:spLocks noGrp="1"/>
          </p:cNvSpPr>
          <p:nvPr>
            <p:ph type="ftr" sz="quarter" idx="11"/>
          </p:nvPr>
        </p:nvSpPr>
        <p:spPr/>
        <p:txBody>
          <a:bodyPr/>
          <a:lstStyle/>
          <a:p>
            <a:pPr>
              <a:defRPr/>
            </a:pPr>
            <a:r>
              <a:rPr lang="en-US" altLang="zh-TW" smtClean="0"/>
              <a:t>National Cheng Kung University CSIE Computer &amp; Internet Architecture Lab </a:t>
            </a:r>
            <a:endParaRPr lang="en-US" altLang="zh-TW"/>
          </a:p>
        </p:txBody>
      </p:sp>
      <p:sp>
        <p:nvSpPr>
          <p:cNvPr id="5" name="投影片編號版面配置區 4"/>
          <p:cNvSpPr>
            <a:spLocks noGrp="1"/>
          </p:cNvSpPr>
          <p:nvPr>
            <p:ph type="sldNum" sz="quarter" idx="12"/>
          </p:nvPr>
        </p:nvSpPr>
        <p:spPr/>
        <p:txBody>
          <a:bodyPr/>
          <a:lstStyle/>
          <a:p>
            <a:pPr>
              <a:defRPr/>
            </a:pPr>
            <a:fld id="{716951E2-EEAA-4669-B8F0-B40FD5B3C243}" type="slidenum">
              <a:rPr lang="en-US" altLang="zh-TW" smtClean="0"/>
              <a:pPr>
                <a:defRPr/>
              </a:pPr>
              <a:t>9</a:t>
            </a:fld>
            <a:endParaRPr lang="en-US" altLang="zh-TW"/>
          </a:p>
        </p:txBody>
      </p:sp>
      <p:sp>
        <p:nvSpPr>
          <p:cNvPr id="3" name="內容版面配置區 2"/>
          <p:cNvSpPr>
            <a:spLocks noGrp="1"/>
          </p:cNvSpPr>
          <p:nvPr>
            <p:ph idx="1"/>
          </p:nvPr>
        </p:nvSpPr>
        <p:spPr/>
        <p:txBody>
          <a:bodyPr/>
          <a:lstStyle/>
          <a:p>
            <a:pPr algn="just"/>
            <a:r>
              <a:rPr lang="en-US" altLang="zh-TW" sz="2800" b="1" dirty="0" smtClean="0"/>
              <a:t>EGP</a:t>
            </a:r>
            <a:r>
              <a:rPr lang="en-US" altLang="zh-TW" sz="2800" dirty="0" smtClean="0"/>
              <a:t> and, particularly, </a:t>
            </a:r>
            <a:r>
              <a:rPr lang="en-US" altLang="zh-TW" sz="2800" b="1" dirty="0" smtClean="0"/>
              <a:t>NSFNET</a:t>
            </a:r>
            <a:r>
              <a:rPr lang="en-US" altLang="zh-TW" sz="2800" dirty="0" smtClean="0"/>
              <a:t> experiences led to the recognition that any future routing architecture must be able to handle policy-based routing, and any newly developed exterior gateway protocol must have ability to handle policy decisions.</a:t>
            </a:r>
          </a:p>
          <a:p>
            <a:pPr algn="just"/>
            <a:r>
              <a:rPr lang="en-US" altLang="zh-TW" sz="2800" dirty="0" smtClean="0"/>
              <a:t>This experience and realization served as the impetus to the development of </a:t>
            </a:r>
            <a:r>
              <a:rPr lang="en-US" altLang="zh-TW" sz="2800" b="1" dirty="0" smtClean="0"/>
              <a:t>BGP</a:t>
            </a:r>
            <a:r>
              <a:rPr lang="en-US" altLang="zh-TW" sz="2800" dirty="0" smtClean="0"/>
              <a:t>, which was first introduced in 1989 through </a:t>
            </a:r>
            <a:r>
              <a:rPr lang="en-US" altLang="zh-TW" sz="2800" b="1" dirty="0" smtClean="0"/>
              <a:t>RFC</a:t>
            </a:r>
            <a:r>
              <a:rPr lang="en-US" altLang="zh-TW" sz="2800" dirty="0" smtClean="0"/>
              <a:t> 1105.</a:t>
            </a:r>
            <a:endParaRPr lang="zh-TW" altLang="en-US" sz="2800" dirty="0"/>
          </a:p>
        </p:txBody>
      </p:sp>
    </p:spTree>
    <p:extLst>
      <p:ext uri="{BB962C8B-B14F-4D97-AF65-F5344CB8AC3E}">
        <p14:creationId xmlns:p14="http://schemas.microsoft.com/office/powerpoint/2010/main" val="909525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自訂 1">
      <a:majorFont>
        <a:latin typeface="Cambria"/>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88259</TotalTime>
  <Words>5339</Words>
  <Application>Microsoft Office PowerPoint</Application>
  <PresentationFormat>如螢幕大小 (4:3)</PresentationFormat>
  <Paragraphs>667</Paragraphs>
  <Slides>78</Slides>
  <Notes>41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78</vt:i4>
      </vt:variant>
    </vt:vector>
  </HeadingPairs>
  <TitlesOfParts>
    <vt:vector size="87" baseType="lpstr">
      <vt:lpstr>新細明體</vt:lpstr>
      <vt:lpstr>標楷體</vt:lpstr>
      <vt:lpstr>Arial</vt:lpstr>
      <vt:lpstr>Arial Black</vt:lpstr>
      <vt:lpstr>Cambria</vt:lpstr>
      <vt:lpstr>Times New Roman</vt:lpstr>
      <vt:lpstr>Verdana</vt:lpstr>
      <vt:lpstr>Wingdings</vt:lpstr>
      <vt:lpstr>Studio</vt:lpstr>
      <vt:lpstr> Internet Routing Architectures</vt:lpstr>
      <vt:lpstr>Outline</vt:lpstr>
      <vt:lpstr>1 Internet Routing Evolution</vt:lpstr>
      <vt:lpstr>PowerPoint 簡報</vt:lpstr>
      <vt:lpstr>PowerPoint 簡報</vt:lpstr>
      <vt:lpstr>1 Internet Routing Evolution</vt:lpstr>
      <vt:lpstr>1 Internet Routing Evolution</vt:lpstr>
      <vt:lpstr>1 Internet Routing Evolution</vt:lpstr>
      <vt:lpstr>1 Internet Routing Evolution</vt:lpstr>
      <vt:lpstr>1 Internet Routing Evolution</vt:lpstr>
      <vt:lpstr>1 Internet Routing Evolution</vt:lpstr>
      <vt:lpstr>IPv4 Subnet Classes</vt:lpstr>
      <vt:lpstr>1 Internet Routing Evolution</vt:lpstr>
      <vt:lpstr>2 Addressing and Routing</vt:lpstr>
      <vt:lpstr>2 Addressing and Routing</vt:lpstr>
      <vt:lpstr>2 Addressing and Routing</vt:lpstr>
      <vt:lpstr>2 Addressing and Routing</vt:lpstr>
      <vt:lpstr>2 Addressing and Routing</vt:lpstr>
      <vt:lpstr>2.1 Routing Packet: Scenario A</vt:lpstr>
      <vt:lpstr>2.1 Routing Packet: Scenario A</vt:lpstr>
      <vt:lpstr>2.2 Routing Packet: Scenario B</vt:lpstr>
      <vt:lpstr>2.2 Routing Packet: Scenario B</vt:lpstr>
      <vt:lpstr>2.2 Routing Packet: Scenario B</vt:lpstr>
      <vt:lpstr>2 Routing Packet: Scenario B</vt:lpstr>
      <vt:lpstr>2.2 Routing Packet: Scenario B -Example 1:Host 49ers to catch22</vt:lpstr>
      <vt:lpstr>2.2 Routing Packet: Scenario B</vt:lpstr>
      <vt:lpstr>2.2 Routing Packet: Scenario B</vt:lpstr>
      <vt:lpstr>2.2 Routing Packet: Scenario B</vt:lpstr>
      <vt:lpstr>2 Routing Packet: Scenario B</vt:lpstr>
      <vt:lpstr>2.2 Routing Packet: Scenario B -Example 2: Host 49ers to 221bBakerStreet</vt:lpstr>
      <vt:lpstr>2.2 Routing Packet: Scenario B -Example 2: Host 49ers to 221bBakerStreet</vt:lpstr>
      <vt:lpstr>2.2 Routing Packet: Scenario B</vt:lpstr>
      <vt:lpstr>2.2 Routing Packet: Scenario B</vt:lpstr>
      <vt:lpstr>2.3 Routing Packet: Scenario C</vt:lpstr>
      <vt:lpstr>2.3 Routing Packet: Scenario C -example : Host 49ers to 10.5.16.60(in AS)</vt:lpstr>
      <vt:lpstr>2 Routing Packet: Scenario B</vt:lpstr>
      <vt:lpstr>2.3 Routing Packet: Scenario C -example : Host 49ers to 10.5.16.60 (between ASes)</vt:lpstr>
      <vt:lpstr>2.3 Routing Packet: Scenario C</vt:lpstr>
      <vt:lpstr>2.3 Routing Packet: Scenario C</vt:lpstr>
      <vt:lpstr>2.3 Routing Packet: Scenario C - at least one intermediate AS is default route-free</vt:lpstr>
      <vt:lpstr>2.3 Routing Packet: Scenario C - stub AS maintains every valid IP prefix assigned</vt:lpstr>
      <vt:lpstr>2 Summarize</vt:lpstr>
      <vt:lpstr>2 Summarize</vt:lpstr>
      <vt:lpstr>3.1 Customers and Providers</vt:lpstr>
      <vt:lpstr>3.1 ISP connectivity</vt:lpstr>
      <vt:lpstr>3.1 ISP connectivity</vt:lpstr>
      <vt:lpstr>3.1 ISP connectivity</vt:lpstr>
      <vt:lpstr>3.1 Physical connectivity</vt:lpstr>
      <vt:lpstr>3.1 Example of Policies for exchanges points</vt:lpstr>
      <vt:lpstr>3.1 Multiple tiers</vt:lpstr>
      <vt:lpstr>3.1 Multiple tiers</vt:lpstr>
      <vt:lpstr>3.1 Internet Exchange</vt:lpstr>
      <vt:lpstr>3.2 Three representative sessions</vt:lpstr>
      <vt:lpstr>PowerPoint 簡報</vt:lpstr>
      <vt:lpstr>3.2 The session from U1 to S1</vt:lpstr>
      <vt:lpstr>PowerPoint 簡報</vt:lpstr>
      <vt:lpstr>3.2 The session from U2 to S2</vt:lpstr>
      <vt:lpstr>3 Interconnection of ISPs of different tiers</vt:lpstr>
      <vt:lpstr>3.2 The session from U3 to S2</vt:lpstr>
      <vt:lpstr>3.2 The session from U3 to S2</vt:lpstr>
      <vt:lpstr>3 Interconnection of ISPs of different tiers</vt:lpstr>
      <vt:lpstr>3.2 Observations of the session</vt:lpstr>
      <vt:lpstr>3.2 Observations of the session</vt:lpstr>
      <vt:lpstr>3.2 Observations of the session</vt:lpstr>
      <vt:lpstr>3.2 Observations of the session</vt:lpstr>
      <vt:lpstr>3.3 Customer Traffic Routing</vt:lpstr>
      <vt:lpstr>3.3 Customer Traffic Routing</vt:lpstr>
      <vt:lpstr>3.3 Between Customer 1 and 3</vt:lpstr>
      <vt:lpstr>3.3 Between Customer 2 and 3</vt:lpstr>
      <vt:lpstr>3.3 Between CDS and others</vt:lpstr>
      <vt:lpstr>3.4 Size (http://bgp.potaroo.net/as6447/)</vt:lpstr>
      <vt:lpstr>3.4 Size (http://bgp.potaroo.net/as2.0/bgp-active.html)</vt:lpstr>
      <vt:lpstr>3.4 Size</vt:lpstr>
      <vt:lpstr>4 Allocation of IP Preﬁxes and AS Number</vt:lpstr>
      <vt:lpstr>4 Allocation of IP Preﬁxes and AS Number</vt:lpstr>
      <vt:lpstr>4 Allocation of IP Preﬁxes and AS Number</vt:lpstr>
      <vt:lpstr>4 Allocation of IP Preﬁxes and AS Number</vt:lpstr>
      <vt:lpstr>* IPv4 address exhaustion</vt:lpstr>
    </vt:vector>
  </TitlesOfParts>
  <Company>mediahome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Thesis_ECDS</dc:title>
  <dc:creator>MinYuanTsai</dc:creator>
  <cp:lastModifiedBy>ykchang</cp:lastModifiedBy>
  <cp:revision>3131</cp:revision>
  <cp:lastPrinted>2015-08-31T14:14:55Z</cp:lastPrinted>
  <dcterms:created xsi:type="dcterms:W3CDTF">2004-07-16T19:12:18Z</dcterms:created>
  <dcterms:modified xsi:type="dcterms:W3CDTF">2018-03-13T03:17:33Z</dcterms:modified>
</cp:coreProperties>
</file>